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70" r:id="rId16"/>
    <p:sldId id="269" r:id="rId17"/>
    <p:sldId id="271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47" autoAdjust="0"/>
  </p:normalViewPr>
  <p:slideViewPr>
    <p:cSldViewPr snapToGrid="0">
      <p:cViewPr varScale="1">
        <p:scale>
          <a:sx n="71" d="100"/>
          <a:sy n="71" d="100"/>
        </p:scale>
        <p:origin x="235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nl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723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120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814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9825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369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200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242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935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572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40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594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A03C3-D28F-4562-B980-56FAC93A0D67}" type="datetimeFigureOut">
              <a:rPr lang="nl-BE" smtClean="0"/>
              <a:t>18/10/2016</a:t>
            </a:fld>
            <a:endParaRPr lang="nl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1BC04-D29D-456D-9320-F658194544A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3094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lrnet.com/fiets.htm" TargetMode="External"/><Relationship Id="rId2" Type="http://schemas.openxmlformats.org/officeDocument/2006/relationships/hyperlink" Target="http://www.hlrnet.com/ctart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noProof="0" dirty="0"/>
              <a:t>Langue, culture et communication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noProof="0" dirty="0"/>
              <a:t>Une expérience anthropologique</a:t>
            </a:r>
          </a:p>
          <a:p>
            <a:r>
              <a:rPr lang="fr-BE" noProof="0" dirty="0"/>
              <a:t>H. Le Roy</a:t>
            </a:r>
          </a:p>
        </p:txBody>
      </p:sp>
    </p:spTree>
    <p:extLst>
      <p:ext uri="{BB962C8B-B14F-4D97-AF65-F5344CB8AC3E}">
        <p14:creationId xmlns:p14="http://schemas.microsoft.com/office/powerpoint/2010/main" val="3804350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4: grille 1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97038"/>
              </p:ext>
            </p:extLst>
          </p:nvPr>
        </p:nvGraphicFramePr>
        <p:xfrm>
          <a:off x="620086" y="1498454"/>
          <a:ext cx="10772164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331">
                  <a:extLst>
                    <a:ext uri="{9D8B030D-6E8A-4147-A177-3AD203B41FA5}">
                      <a16:colId xmlns:a16="http://schemas.microsoft.com/office/drawing/2014/main" val="1073745451"/>
                    </a:ext>
                  </a:extLst>
                </a:gridCol>
                <a:gridCol w="989900">
                  <a:extLst>
                    <a:ext uri="{9D8B030D-6E8A-4147-A177-3AD203B41FA5}">
                      <a16:colId xmlns:a16="http://schemas.microsoft.com/office/drawing/2014/main" val="2363585553"/>
                    </a:ext>
                  </a:extLst>
                </a:gridCol>
                <a:gridCol w="1040235">
                  <a:extLst>
                    <a:ext uri="{9D8B030D-6E8A-4147-A177-3AD203B41FA5}">
                      <a16:colId xmlns:a16="http://schemas.microsoft.com/office/drawing/2014/main" val="2958340258"/>
                    </a:ext>
                  </a:extLst>
                </a:gridCol>
                <a:gridCol w="990134">
                  <a:extLst>
                    <a:ext uri="{9D8B030D-6E8A-4147-A177-3AD203B41FA5}">
                      <a16:colId xmlns:a16="http://schemas.microsoft.com/office/drawing/2014/main" val="191099973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310934554"/>
                    </a:ext>
                  </a:extLst>
                </a:gridCol>
                <a:gridCol w="1289342">
                  <a:extLst>
                    <a:ext uri="{9D8B030D-6E8A-4147-A177-3AD203B41FA5}">
                      <a16:colId xmlns:a16="http://schemas.microsoft.com/office/drawing/2014/main" val="810864386"/>
                    </a:ext>
                  </a:extLst>
                </a:gridCol>
                <a:gridCol w="1174458">
                  <a:extLst>
                    <a:ext uri="{9D8B030D-6E8A-4147-A177-3AD203B41FA5}">
                      <a16:colId xmlns:a16="http://schemas.microsoft.com/office/drawing/2014/main" val="82953385"/>
                    </a:ext>
                  </a:extLst>
                </a:gridCol>
                <a:gridCol w="1342239">
                  <a:extLst>
                    <a:ext uri="{9D8B030D-6E8A-4147-A177-3AD203B41FA5}">
                      <a16:colId xmlns:a16="http://schemas.microsoft.com/office/drawing/2014/main" val="2352100997"/>
                    </a:ext>
                  </a:extLst>
                </a:gridCol>
                <a:gridCol w="1124125">
                  <a:extLst>
                    <a:ext uri="{9D8B030D-6E8A-4147-A177-3AD203B41FA5}">
                      <a16:colId xmlns:a16="http://schemas.microsoft.com/office/drawing/2014/main" val="507823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Verbe</a:t>
                      </a:r>
                      <a:r>
                        <a:rPr lang="nl-BE" dirty="0"/>
                        <a:t> &gt;</a:t>
                      </a:r>
                    </a:p>
                    <a:p>
                      <a:r>
                        <a:rPr lang="nl-BE" dirty="0" err="1"/>
                        <a:t>Substantif</a:t>
                      </a:r>
                      <a:r>
                        <a:rPr lang="nl-BE" dirty="0"/>
                        <a:t>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J’espère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J’attends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Je </a:t>
                      </a:r>
                      <a:r>
                        <a:rPr lang="nl-BE" dirty="0" err="1"/>
                        <a:t>peux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Je ne </a:t>
                      </a:r>
                      <a:r>
                        <a:rPr lang="nl-BE" dirty="0" err="1"/>
                        <a:t>peux</a:t>
                      </a:r>
                      <a:r>
                        <a:rPr lang="nl-BE" dirty="0"/>
                        <a:t> 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Je </a:t>
                      </a:r>
                      <a:r>
                        <a:rPr lang="nl-BE" dirty="0" err="1"/>
                        <a:t>pourrais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Je </a:t>
                      </a:r>
                      <a:r>
                        <a:rPr lang="nl-BE" dirty="0" err="1"/>
                        <a:t>devrais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Je ne </a:t>
                      </a:r>
                      <a:r>
                        <a:rPr lang="nl-BE" dirty="0" err="1"/>
                        <a:t>devrais</a:t>
                      </a:r>
                      <a:r>
                        <a:rPr lang="nl-BE" dirty="0"/>
                        <a:t> 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Je </a:t>
                      </a:r>
                      <a:r>
                        <a:rPr lang="nl-BE" dirty="0" err="1"/>
                        <a:t>crois</a:t>
                      </a:r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528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une</a:t>
                      </a:r>
                      <a:r>
                        <a:rPr lang="nl-BE" baseline="0" dirty="0"/>
                        <a:t> </a:t>
                      </a:r>
                      <a:r>
                        <a:rPr lang="nl-BE" baseline="0" dirty="0" err="1"/>
                        <a:t>vie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636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la </a:t>
                      </a:r>
                      <a:r>
                        <a:rPr lang="nl-BE" dirty="0" err="1"/>
                        <a:t>famille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48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les </a:t>
                      </a:r>
                      <a:r>
                        <a:rPr lang="nl-BE" dirty="0" err="1"/>
                        <a:t>amis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132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les </a:t>
                      </a:r>
                      <a:r>
                        <a:rPr lang="nl-BE" dirty="0" err="1"/>
                        <a:t>collègues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66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les </a:t>
                      </a:r>
                      <a:r>
                        <a:rPr lang="nl-BE" dirty="0" err="1"/>
                        <a:t>ennemis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566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les </a:t>
                      </a:r>
                      <a:r>
                        <a:rPr lang="nl-BE" dirty="0" err="1"/>
                        <a:t>transports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92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les </a:t>
                      </a:r>
                      <a:r>
                        <a:rPr lang="nl-BE" dirty="0" err="1"/>
                        <a:t>vêtements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719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le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travail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439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le</a:t>
                      </a:r>
                      <a:r>
                        <a:rPr lang="nl-BE" baseline="0" dirty="0"/>
                        <a:t> </a:t>
                      </a:r>
                      <a:r>
                        <a:rPr lang="nl-BE" baseline="0" dirty="0" err="1"/>
                        <a:t>temps</a:t>
                      </a:r>
                      <a:r>
                        <a:rPr lang="nl-BE" baseline="0" dirty="0"/>
                        <a:t> libre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20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la santé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697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/>
                        <a:t>la </a:t>
                      </a:r>
                      <a:r>
                        <a:rPr lang="nl-BE" dirty="0"/>
                        <a:t>cuisine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422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769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4: grille 2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160120"/>
              </p:ext>
            </p:extLst>
          </p:nvPr>
        </p:nvGraphicFramePr>
        <p:xfrm>
          <a:off x="838200" y="1515232"/>
          <a:ext cx="10515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58108979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1040679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939533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Adjectifs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Ce que </a:t>
                      </a:r>
                      <a:r>
                        <a:rPr lang="nl-BE" dirty="0" err="1"/>
                        <a:t>c’est</a:t>
                      </a:r>
                      <a:r>
                        <a:rPr lang="nl-BE" dirty="0"/>
                        <a:t> / </a:t>
                      </a:r>
                      <a:r>
                        <a:rPr lang="nl-BE" dirty="0" err="1"/>
                        <a:t>exemples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Ce que </a:t>
                      </a:r>
                      <a:r>
                        <a:rPr lang="nl-BE" dirty="0" err="1"/>
                        <a:t>ce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n’est</a:t>
                      </a:r>
                      <a:r>
                        <a:rPr lang="nl-BE" dirty="0"/>
                        <a:t> pas / </a:t>
                      </a:r>
                      <a:r>
                        <a:rPr lang="nl-BE" dirty="0" err="1"/>
                        <a:t>exemples</a:t>
                      </a:r>
                      <a:r>
                        <a:rPr lang="nl-BE" dirty="0"/>
                        <a:t> du contraire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180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Respectueux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493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Beau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229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Laid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139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Dangereux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262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Juste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94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Vrai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895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Comique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567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Ridicule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739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b="1" dirty="0"/>
                        <a:t>SUBSTANTIFS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332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La </a:t>
                      </a:r>
                      <a:r>
                        <a:rPr lang="nl-BE" dirty="0" err="1"/>
                        <a:t>science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L’inquestionnable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évidence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32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Bonne chance / </a:t>
                      </a:r>
                      <a:r>
                        <a:rPr lang="nl-BE" dirty="0" err="1"/>
                        <a:t>mauvaise</a:t>
                      </a:r>
                      <a:r>
                        <a:rPr lang="nl-BE" dirty="0"/>
                        <a:t> chance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466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330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5: ma culture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Les grandes valeurs</a:t>
            </a:r>
          </a:p>
          <a:p>
            <a:r>
              <a:rPr lang="fr-BE" noProof="0" dirty="0"/>
              <a:t>Les grandes vérités</a:t>
            </a:r>
          </a:p>
          <a:p>
            <a:r>
              <a:rPr lang="fr-BE" noProof="0" dirty="0"/>
              <a:t>Les grandes histoires</a:t>
            </a:r>
          </a:p>
          <a:p>
            <a:r>
              <a:rPr lang="fr-BE" noProof="0" dirty="0"/>
              <a:t>Les grandes allergies</a:t>
            </a:r>
          </a:p>
        </p:txBody>
      </p:sp>
    </p:spTree>
    <p:extLst>
      <p:ext uri="{BB962C8B-B14F-4D97-AF65-F5344CB8AC3E}">
        <p14:creationId xmlns:p14="http://schemas.microsoft.com/office/powerpoint/2010/main" val="1279930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6: nous et les autres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noProof="0" dirty="0"/>
              <a:t>Comment sont les “autres”?</a:t>
            </a:r>
          </a:p>
          <a:p>
            <a:pPr lvl="1"/>
            <a:r>
              <a:rPr lang="fr-BE" noProof="0" dirty="0"/>
              <a:t>Français, Espagnols, Italiens, Britanniques, Américains, </a:t>
            </a:r>
          </a:p>
          <a:p>
            <a:pPr lvl="1"/>
            <a:r>
              <a:rPr lang="fr-BE" noProof="0" dirty="0"/>
              <a:t>Fonctionnaires, médecins, entrepreneurs…</a:t>
            </a:r>
          </a:p>
          <a:p>
            <a:pPr lvl="1"/>
            <a:r>
              <a:rPr lang="fr-BE" noProof="0" dirty="0"/>
              <a:t>Stéréotypes</a:t>
            </a:r>
          </a:p>
          <a:p>
            <a:pPr lvl="1"/>
            <a:r>
              <a:rPr lang="fr-BE" noProof="0" dirty="0"/>
              <a:t>Bizarreries</a:t>
            </a:r>
          </a:p>
          <a:p>
            <a:r>
              <a:rPr lang="fr-BE" noProof="0" dirty="0"/>
              <a:t>Et moi, qui je suis? A quel ‘nous’ j’appartiens?</a:t>
            </a:r>
          </a:p>
          <a:p>
            <a:r>
              <a:rPr lang="fr-BE" noProof="0" dirty="0"/>
              <a:t>Comment nous voient les “autres”?</a:t>
            </a:r>
          </a:p>
          <a:p>
            <a:pPr lvl="1"/>
            <a:r>
              <a:rPr lang="fr-BE" noProof="0" dirty="0"/>
              <a:t>Stéréotypes</a:t>
            </a:r>
          </a:p>
          <a:p>
            <a:pPr lvl="1"/>
            <a:r>
              <a:rPr lang="fr-BE" noProof="0" dirty="0"/>
              <a:t>Bizarreries</a:t>
            </a:r>
          </a:p>
          <a:p>
            <a:r>
              <a:rPr lang="fr-BE" noProof="0" dirty="0"/>
              <a:t>A la découverte de descriptions de ‘nous’</a:t>
            </a:r>
          </a:p>
          <a:p>
            <a:endParaRPr lang="fr-BE" noProof="0" dirty="0"/>
          </a:p>
          <a:p>
            <a:endParaRPr lang="fr-BE" noProof="0" dirty="0"/>
          </a:p>
          <a:p>
            <a:endParaRPr lang="fr-BE" noProof="0" dirty="0"/>
          </a:p>
          <a:p>
            <a:endParaRPr lang="fr-BE" noProof="0" dirty="0"/>
          </a:p>
          <a:p>
            <a:endParaRPr lang="fr-BE" noProof="0" dirty="0"/>
          </a:p>
        </p:txBody>
      </p:sp>
    </p:spTree>
    <p:extLst>
      <p:ext uri="{BB962C8B-B14F-4D97-AF65-F5344CB8AC3E}">
        <p14:creationId xmlns:p14="http://schemas.microsoft.com/office/powerpoint/2010/main" val="1415915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7: la culture des musées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Quels sont les musées importants de Bruxelles?</a:t>
            </a:r>
          </a:p>
          <a:p>
            <a:pPr lvl="1"/>
            <a:r>
              <a:rPr lang="fr-BE" noProof="0" dirty="0"/>
              <a:t>Que peut-on y voir?</a:t>
            </a:r>
          </a:p>
          <a:p>
            <a:pPr lvl="1"/>
            <a:r>
              <a:rPr lang="fr-BE" noProof="0" dirty="0"/>
              <a:t>Pourquoi ils sont importants?</a:t>
            </a:r>
          </a:p>
          <a:p>
            <a:pPr lvl="1"/>
            <a:r>
              <a:rPr lang="fr-BE" noProof="0" dirty="0"/>
              <a:t>Expériences de visite</a:t>
            </a:r>
          </a:p>
          <a:p>
            <a:r>
              <a:rPr lang="fr-BE" noProof="0" dirty="0"/>
              <a:t>Quels sont les monuments importants de Bruxelles?</a:t>
            </a:r>
          </a:p>
          <a:p>
            <a:pPr lvl="1"/>
            <a:r>
              <a:rPr lang="fr-BE" noProof="0" dirty="0"/>
              <a:t>Pourquoi ils sont importants?</a:t>
            </a:r>
          </a:p>
          <a:p>
            <a:pPr lvl="1"/>
            <a:r>
              <a:rPr lang="fr-BE" noProof="0" dirty="0"/>
              <a:t>Expériences de visite</a:t>
            </a:r>
          </a:p>
          <a:p>
            <a:endParaRPr lang="fr-BE" noProof="0" dirty="0"/>
          </a:p>
          <a:p>
            <a:endParaRPr lang="fr-BE" noProof="0" dirty="0"/>
          </a:p>
        </p:txBody>
      </p:sp>
    </p:spTree>
    <p:extLst>
      <p:ext uri="{BB962C8B-B14F-4D97-AF65-F5344CB8AC3E}">
        <p14:creationId xmlns:p14="http://schemas.microsoft.com/office/powerpoint/2010/main" val="120812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A la recherche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BE" noProof="0" dirty="0"/>
              <a:t>Planifier une visite à une ville inconnue</a:t>
            </a:r>
          </a:p>
          <a:p>
            <a:r>
              <a:rPr lang="fr-BE" noProof="0" dirty="0"/>
              <a:t>Une sortie en ville</a:t>
            </a:r>
          </a:p>
          <a:p>
            <a:endParaRPr lang="fr-BE" noProof="0" dirty="0"/>
          </a:p>
          <a:p>
            <a:r>
              <a:rPr lang="fr-BE" noProof="0" dirty="0"/>
              <a:t>Liens pour s’inspirer</a:t>
            </a:r>
          </a:p>
          <a:p>
            <a:r>
              <a:rPr lang="fr-BE" noProof="0" dirty="0">
                <a:hlinkClick r:id="rId2"/>
              </a:rPr>
              <a:t>www.hlrnet.com/ctart.htm</a:t>
            </a:r>
            <a:endParaRPr lang="fr-BE" noProof="0" dirty="0"/>
          </a:p>
          <a:p>
            <a:r>
              <a:rPr lang="fr-BE" noProof="0" dirty="0">
                <a:hlinkClick r:id="rId3"/>
              </a:rPr>
              <a:t>www.hlrnet.com/fiets.htm</a:t>
            </a:r>
            <a:r>
              <a:rPr lang="fr-BE" noProof="0" dirty="0"/>
              <a:t> </a:t>
            </a:r>
          </a:p>
          <a:p>
            <a:endParaRPr lang="fr-BE" noProof="0" dirty="0"/>
          </a:p>
        </p:txBody>
      </p:sp>
    </p:spTree>
    <p:extLst>
      <p:ext uri="{BB962C8B-B14F-4D97-AF65-F5344CB8AC3E}">
        <p14:creationId xmlns:p14="http://schemas.microsoft.com/office/powerpoint/2010/main" val="896355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8: la culture littéraire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Ce qui vous a marqué</a:t>
            </a:r>
          </a:p>
          <a:p>
            <a:r>
              <a:rPr lang="fr-BE" noProof="0" dirty="0"/>
              <a:t>Auteurs</a:t>
            </a:r>
          </a:p>
          <a:p>
            <a:r>
              <a:rPr lang="fr-BE" noProof="0" dirty="0"/>
              <a:t>Titres de livres</a:t>
            </a:r>
          </a:p>
          <a:p>
            <a:r>
              <a:rPr lang="fr-BE" noProof="0" dirty="0"/>
              <a:t>Récits, histoires</a:t>
            </a:r>
          </a:p>
          <a:p>
            <a:r>
              <a:rPr lang="fr-BE" noProof="0" dirty="0"/>
              <a:t>Films </a:t>
            </a:r>
          </a:p>
        </p:txBody>
      </p:sp>
    </p:spTree>
    <p:extLst>
      <p:ext uri="{BB962C8B-B14F-4D97-AF65-F5344CB8AC3E}">
        <p14:creationId xmlns:p14="http://schemas.microsoft.com/office/powerpoint/2010/main" val="3611443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A la recherche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Livres </a:t>
            </a:r>
          </a:p>
          <a:p>
            <a:r>
              <a:rPr lang="fr-BE" noProof="0" dirty="0"/>
              <a:t>Films</a:t>
            </a:r>
          </a:p>
          <a:p>
            <a:r>
              <a:rPr lang="fr-BE" noProof="0" dirty="0"/>
              <a:t>…</a:t>
            </a:r>
          </a:p>
          <a:p>
            <a:r>
              <a:rPr lang="fr-BE" noProof="0" dirty="0"/>
              <a:t>qui pourraient être intéressants</a:t>
            </a:r>
          </a:p>
          <a:p>
            <a:endParaRPr lang="fr-BE" noProof="0" dirty="0"/>
          </a:p>
        </p:txBody>
      </p:sp>
    </p:spTree>
    <p:extLst>
      <p:ext uri="{BB962C8B-B14F-4D97-AF65-F5344CB8AC3E}">
        <p14:creationId xmlns:p14="http://schemas.microsoft.com/office/powerpoint/2010/main" val="2909814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9: la culture en action dans nos têtes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noProof="0" dirty="0"/>
              <a:t>Classifier selon la sévérité</a:t>
            </a:r>
          </a:p>
          <a:p>
            <a:r>
              <a:rPr lang="fr-BE" noProof="0" dirty="0"/>
              <a:t>Tuer </a:t>
            </a:r>
            <a:r>
              <a:rPr lang="fr-BE" noProof="0" dirty="0" err="1"/>
              <a:t>qn</a:t>
            </a:r>
            <a:endParaRPr lang="fr-BE" noProof="0" dirty="0"/>
          </a:p>
          <a:p>
            <a:r>
              <a:rPr lang="fr-BE" noProof="0" dirty="0"/>
              <a:t>Tuer </a:t>
            </a:r>
            <a:r>
              <a:rPr lang="fr-BE" noProof="0" dirty="0" err="1"/>
              <a:t>qn</a:t>
            </a:r>
            <a:r>
              <a:rPr lang="fr-BE" noProof="0" dirty="0"/>
              <a:t> dans un accident</a:t>
            </a:r>
          </a:p>
          <a:p>
            <a:r>
              <a:rPr lang="fr-BE" noProof="0" dirty="0"/>
              <a:t>Voir mourir </a:t>
            </a:r>
            <a:r>
              <a:rPr lang="fr-BE" noProof="0" dirty="0" err="1"/>
              <a:t>qn</a:t>
            </a:r>
            <a:r>
              <a:rPr lang="fr-BE" noProof="0" dirty="0"/>
              <a:t> et ne rien faire pour lui sauver la vie</a:t>
            </a:r>
          </a:p>
          <a:p>
            <a:r>
              <a:rPr lang="fr-BE" noProof="0" dirty="0"/>
              <a:t>Voler de l’argent</a:t>
            </a:r>
          </a:p>
          <a:p>
            <a:r>
              <a:rPr lang="fr-BE" noProof="0" dirty="0"/>
              <a:t>Voler de l’argent d’un grand voleur</a:t>
            </a:r>
          </a:p>
          <a:p>
            <a:r>
              <a:rPr lang="fr-BE" noProof="0" dirty="0"/>
              <a:t>Prendre pour sien l’argent trouvé</a:t>
            </a:r>
          </a:p>
        </p:txBody>
      </p:sp>
    </p:spTree>
    <p:extLst>
      <p:ext uri="{BB962C8B-B14F-4D97-AF65-F5344CB8AC3E}">
        <p14:creationId xmlns:p14="http://schemas.microsoft.com/office/powerpoint/2010/main" val="3808765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9: la culture en action dans nos têtes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noProof="0" dirty="0"/>
              <a:t>Si personne ne voyait, est-ce que vous …?</a:t>
            </a:r>
          </a:p>
          <a:p>
            <a:r>
              <a:rPr lang="fr-BE" noProof="0" dirty="0"/>
              <a:t>Définitions de </a:t>
            </a:r>
          </a:p>
          <a:p>
            <a:pPr lvl="1"/>
            <a:r>
              <a:rPr lang="fr-BE" noProof="0" dirty="0"/>
              <a:t>Espace</a:t>
            </a:r>
          </a:p>
          <a:p>
            <a:pPr lvl="1"/>
            <a:r>
              <a:rPr lang="fr-BE" noProof="0" dirty="0"/>
              <a:t>Temps</a:t>
            </a:r>
          </a:p>
          <a:p>
            <a:pPr lvl="1"/>
            <a:r>
              <a:rPr lang="fr-BE" noProof="0" dirty="0"/>
              <a:t>Vie</a:t>
            </a:r>
          </a:p>
          <a:p>
            <a:pPr lvl="1"/>
            <a:r>
              <a:rPr lang="fr-BE" noProof="0" dirty="0"/>
              <a:t>Beauté</a:t>
            </a:r>
          </a:p>
          <a:p>
            <a:pPr lvl="1"/>
            <a:r>
              <a:rPr lang="fr-BE" noProof="0" dirty="0"/>
              <a:t>Espoir</a:t>
            </a:r>
          </a:p>
          <a:p>
            <a:r>
              <a:rPr lang="fr-BE" noProof="0" dirty="0"/>
              <a:t>Qu’est-ce que selon vous une belle mort?</a:t>
            </a:r>
          </a:p>
          <a:p>
            <a:r>
              <a:rPr lang="fr-BE" noProof="0" dirty="0"/>
              <a:t>Exemples de</a:t>
            </a:r>
          </a:p>
          <a:p>
            <a:pPr lvl="1"/>
            <a:r>
              <a:rPr lang="fr-BE" noProof="0" dirty="0"/>
              <a:t>Présuppositions</a:t>
            </a:r>
          </a:p>
          <a:p>
            <a:pPr lvl="1"/>
            <a:r>
              <a:rPr lang="fr-BE" noProof="0" dirty="0"/>
              <a:t>Proverbes contenant des sagesses populaires</a:t>
            </a:r>
          </a:p>
          <a:p>
            <a:endParaRPr lang="fr-BE" noProof="0" dirty="0"/>
          </a:p>
          <a:p>
            <a:pPr lvl="1"/>
            <a:endParaRPr lang="fr-BE" noProof="0" dirty="0"/>
          </a:p>
        </p:txBody>
      </p:sp>
    </p:spTree>
    <p:extLst>
      <p:ext uri="{BB962C8B-B14F-4D97-AF65-F5344CB8AC3E}">
        <p14:creationId xmlns:p14="http://schemas.microsoft.com/office/powerpoint/2010/main" val="179537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Objectifs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Faire sentir ce qu’est que la culture</a:t>
            </a:r>
          </a:p>
          <a:p>
            <a:r>
              <a:rPr lang="fr-BE" noProof="0" dirty="0"/>
              <a:t>Montrer quelques implications du contexte culturel sur le comportement et la communication de chacun</a:t>
            </a:r>
          </a:p>
          <a:p>
            <a:endParaRPr lang="fr-BE" noProof="0" dirty="0"/>
          </a:p>
          <a:p>
            <a:endParaRPr lang="fr-BE" noProof="0" dirty="0"/>
          </a:p>
        </p:txBody>
      </p:sp>
    </p:spTree>
    <p:extLst>
      <p:ext uri="{BB962C8B-B14F-4D97-AF65-F5344CB8AC3E}">
        <p14:creationId xmlns:p14="http://schemas.microsoft.com/office/powerpoint/2010/main" val="3091636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10: connaissances générales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Quelques questions…</a:t>
            </a:r>
          </a:p>
          <a:p>
            <a:r>
              <a:rPr lang="fr-BE" noProof="0" dirty="0"/>
              <a:t>Cherchez, et mettez-nous à l’épreuve</a:t>
            </a:r>
          </a:p>
        </p:txBody>
      </p:sp>
    </p:spTree>
    <p:extLst>
      <p:ext uri="{BB962C8B-B14F-4D97-AF65-F5344CB8AC3E}">
        <p14:creationId xmlns:p14="http://schemas.microsoft.com/office/powerpoint/2010/main" val="389977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Qui suis </a:t>
            </a:r>
            <a:r>
              <a:rPr lang="fr-BE" b="1" noProof="0" dirty="0"/>
              <a:t>je</a:t>
            </a:r>
            <a:r>
              <a:rPr lang="fr-BE" noProof="0" dirty="0"/>
              <a:t>?</a:t>
            </a:r>
          </a:p>
          <a:p>
            <a:r>
              <a:rPr lang="fr-BE" noProof="0" dirty="0"/>
              <a:t>Essayez de définir ce qu’est la culture</a:t>
            </a:r>
          </a:p>
          <a:p>
            <a:pPr lvl="1"/>
            <a:r>
              <a:rPr lang="fr-BE" noProof="0" dirty="0"/>
              <a:t>Définition</a:t>
            </a:r>
          </a:p>
          <a:p>
            <a:pPr lvl="1"/>
            <a:r>
              <a:rPr lang="fr-BE" noProof="0" dirty="0"/>
              <a:t>Mots-clés</a:t>
            </a:r>
            <a:br>
              <a:rPr lang="fr-BE" noProof="0" dirty="0"/>
            </a:br>
            <a:r>
              <a:rPr lang="fr-BE" noProof="0" dirty="0"/>
              <a:t>&gt; </a:t>
            </a:r>
            <a:r>
              <a:rPr lang="fr-BE" noProof="0" dirty="0" err="1"/>
              <a:t>Padlet</a:t>
            </a:r>
            <a:endParaRPr lang="fr-BE" noProof="0" dirty="0"/>
          </a:p>
          <a:p>
            <a:endParaRPr lang="fr-BE" noProof="0" dirty="0"/>
          </a:p>
          <a:p>
            <a:endParaRPr lang="fr-BE" noProof="0" dirty="0"/>
          </a:p>
        </p:txBody>
      </p:sp>
    </p:spTree>
    <p:extLst>
      <p:ext uri="{BB962C8B-B14F-4D97-AF65-F5344CB8AC3E}">
        <p14:creationId xmlns:p14="http://schemas.microsoft.com/office/powerpoint/2010/main" val="417622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Le </a:t>
            </a:r>
            <a:r>
              <a:rPr lang="fr-BE" b="1" noProof="0" dirty="0"/>
              <a:t>je</a:t>
            </a:r>
            <a:r>
              <a:rPr lang="fr-BE" noProof="0" dirty="0"/>
              <a:t> comme croisement - 1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Travail – collègues, supérieurs, patients, …</a:t>
            </a:r>
          </a:p>
          <a:p>
            <a:r>
              <a:rPr lang="fr-BE" noProof="0" dirty="0"/>
              <a:t>Famille</a:t>
            </a:r>
          </a:p>
          <a:p>
            <a:r>
              <a:rPr lang="fr-BE" noProof="0" dirty="0"/>
              <a:t>Amis</a:t>
            </a:r>
          </a:p>
          <a:p>
            <a:r>
              <a:rPr lang="fr-BE" noProof="0" dirty="0"/>
              <a:t>Voisins</a:t>
            </a:r>
          </a:p>
          <a:p>
            <a:r>
              <a:rPr lang="fr-BE" noProof="0" dirty="0"/>
              <a:t>Région</a:t>
            </a:r>
          </a:p>
          <a:p>
            <a:r>
              <a:rPr lang="fr-BE" noProof="0" dirty="0"/>
              <a:t>Pays, continent, …</a:t>
            </a:r>
          </a:p>
        </p:txBody>
      </p:sp>
    </p:spTree>
    <p:extLst>
      <p:ext uri="{BB962C8B-B14F-4D97-AF65-F5344CB8AC3E}">
        <p14:creationId xmlns:p14="http://schemas.microsoft.com/office/powerpoint/2010/main" val="224038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Le </a:t>
            </a:r>
            <a:r>
              <a:rPr lang="fr-BE" b="1" noProof="0" dirty="0"/>
              <a:t>je</a:t>
            </a:r>
            <a:r>
              <a:rPr lang="fr-BE" noProof="0" dirty="0"/>
              <a:t> comme croisement - 2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Attentes</a:t>
            </a:r>
          </a:p>
          <a:p>
            <a:r>
              <a:rPr lang="fr-BE" noProof="0" dirty="0"/>
              <a:t>Espoirs</a:t>
            </a:r>
          </a:p>
          <a:p>
            <a:r>
              <a:rPr lang="fr-BE" noProof="0" dirty="0"/>
              <a:t>Déceptions</a:t>
            </a:r>
          </a:p>
          <a:p>
            <a:r>
              <a:rPr lang="fr-BE" noProof="0" dirty="0"/>
              <a:t>Plans</a:t>
            </a:r>
          </a:p>
          <a:p>
            <a:r>
              <a:rPr lang="fr-BE" noProof="0" dirty="0"/>
              <a:t>Goûts et dégoûts</a:t>
            </a:r>
          </a:p>
          <a:p>
            <a:endParaRPr lang="fr-BE" noProof="0" dirty="0"/>
          </a:p>
        </p:txBody>
      </p:sp>
    </p:spTree>
    <p:extLst>
      <p:ext uri="{BB962C8B-B14F-4D97-AF65-F5344CB8AC3E}">
        <p14:creationId xmlns:p14="http://schemas.microsoft.com/office/powerpoint/2010/main" val="371998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Le </a:t>
            </a:r>
            <a:r>
              <a:rPr lang="fr-BE" b="1" noProof="0" dirty="0"/>
              <a:t>je</a:t>
            </a:r>
            <a:r>
              <a:rPr lang="fr-BE" noProof="0" dirty="0"/>
              <a:t> comme croisement - 3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Culture = </a:t>
            </a:r>
          </a:p>
          <a:p>
            <a:r>
              <a:rPr lang="fr-BE" noProof="0" dirty="0"/>
              <a:t>+ sociologie</a:t>
            </a:r>
          </a:p>
          <a:p>
            <a:r>
              <a:rPr lang="fr-BE" noProof="0" dirty="0"/>
              <a:t>+ psychologie</a:t>
            </a:r>
          </a:p>
          <a:p>
            <a:r>
              <a:rPr lang="fr-BE" noProof="0" dirty="0"/>
              <a:t>+ éthique</a:t>
            </a:r>
          </a:p>
          <a:p>
            <a:r>
              <a:rPr lang="fr-BE" noProof="0" dirty="0"/>
              <a:t>+ histoire</a:t>
            </a:r>
          </a:p>
          <a:p>
            <a:r>
              <a:rPr lang="fr-BE" noProof="0" dirty="0"/>
              <a:t>+ politique</a:t>
            </a:r>
          </a:p>
          <a:p>
            <a:r>
              <a:rPr lang="fr-BE" noProof="0" dirty="0"/>
              <a:t>+ langue</a:t>
            </a:r>
          </a:p>
          <a:p>
            <a:r>
              <a:rPr lang="fr-BE" noProof="0" dirty="0"/>
              <a:t>(+esthétique)</a:t>
            </a:r>
          </a:p>
          <a:p>
            <a:endParaRPr lang="fr-BE" noProof="0" dirty="0"/>
          </a:p>
        </p:txBody>
      </p:sp>
    </p:spTree>
    <p:extLst>
      <p:ext uri="{BB962C8B-B14F-4D97-AF65-F5344CB8AC3E}">
        <p14:creationId xmlns:p14="http://schemas.microsoft.com/office/powerpoint/2010/main" val="71254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Quelle est selon vous la différence entre </a:t>
            </a:r>
            <a:r>
              <a:rPr lang="fr-BE" b="1" noProof="0" dirty="0"/>
              <a:t>nature</a:t>
            </a:r>
            <a:r>
              <a:rPr lang="fr-BE" noProof="0" dirty="0"/>
              <a:t> et </a:t>
            </a:r>
            <a:r>
              <a:rPr lang="fr-BE" b="1" noProof="0" dirty="0"/>
              <a:t>culture</a:t>
            </a:r>
            <a:r>
              <a:rPr lang="fr-BE" noProof="0" dirty="0"/>
              <a:t>?</a:t>
            </a:r>
          </a:p>
          <a:p>
            <a:endParaRPr lang="fr-BE" noProof="0" dirty="0"/>
          </a:p>
        </p:txBody>
      </p:sp>
    </p:spTree>
    <p:extLst>
      <p:ext uri="{BB962C8B-B14F-4D97-AF65-F5344CB8AC3E}">
        <p14:creationId xmlns:p14="http://schemas.microsoft.com/office/powerpoint/2010/main" val="1110970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Nature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Il n’y a pas de nature brute, non déterminée culturellement</a:t>
            </a:r>
          </a:p>
        </p:txBody>
      </p:sp>
    </p:spTree>
    <p:extLst>
      <p:ext uri="{BB962C8B-B14F-4D97-AF65-F5344CB8AC3E}">
        <p14:creationId xmlns:p14="http://schemas.microsoft.com/office/powerpoint/2010/main" val="824007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noProof="0" dirty="0"/>
              <a:t>Etape 3: mots clé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noProof="0" dirty="0"/>
              <a:t>Obligation / interdiction / règles</a:t>
            </a:r>
          </a:p>
          <a:p>
            <a:r>
              <a:rPr lang="fr-BE" noProof="0" dirty="0"/>
              <a:t>Beau / laid</a:t>
            </a:r>
          </a:p>
          <a:p>
            <a:r>
              <a:rPr lang="fr-BE" noProof="0" dirty="0"/>
              <a:t>Appréciation / dégoût</a:t>
            </a:r>
          </a:p>
          <a:p>
            <a:r>
              <a:rPr lang="fr-BE" noProof="0" dirty="0"/>
              <a:t>Danger / protection / réconfort / consolation</a:t>
            </a:r>
          </a:p>
          <a:p>
            <a:r>
              <a:rPr lang="fr-BE" noProof="0" dirty="0"/>
              <a:t>Expliquer / demander / exiger / attendre / supposer</a:t>
            </a:r>
          </a:p>
          <a:p>
            <a:r>
              <a:rPr lang="fr-BE" noProof="0" dirty="0"/>
              <a:t>Parler / taire / demander</a:t>
            </a:r>
          </a:p>
          <a:p>
            <a:r>
              <a:rPr lang="fr-BE" noProof="0" dirty="0"/>
              <a:t>Devoir / pouvoir / ne pas devoir / ne pas pouvoir</a:t>
            </a:r>
          </a:p>
          <a:p>
            <a:r>
              <a:rPr lang="fr-BE" noProof="0" dirty="0"/>
              <a:t>Connaissance / savoirs / explications / croyances / attentes</a:t>
            </a:r>
          </a:p>
          <a:p>
            <a:endParaRPr lang="fr-BE" noProof="0" dirty="0"/>
          </a:p>
          <a:p>
            <a:endParaRPr lang="fr-BE" noProof="0" dirty="0"/>
          </a:p>
        </p:txBody>
      </p:sp>
    </p:spTree>
    <p:extLst>
      <p:ext uri="{BB962C8B-B14F-4D97-AF65-F5344CB8AC3E}">
        <p14:creationId xmlns:p14="http://schemas.microsoft.com/office/powerpoint/2010/main" val="34444087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554</Words>
  <Application>Microsoft Office PowerPoint</Application>
  <PresentationFormat>Breedbeeld</PresentationFormat>
  <Paragraphs>152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Thème Office</vt:lpstr>
      <vt:lpstr>Langue, culture et communication</vt:lpstr>
      <vt:lpstr>Objectifs</vt:lpstr>
      <vt:lpstr>Etape 1</vt:lpstr>
      <vt:lpstr>Le je comme croisement - 1</vt:lpstr>
      <vt:lpstr>Le je comme croisement - 2</vt:lpstr>
      <vt:lpstr>Le je comme croisement - 3</vt:lpstr>
      <vt:lpstr>Etape 2</vt:lpstr>
      <vt:lpstr>Nature</vt:lpstr>
      <vt:lpstr>Etape 3: mots clé</vt:lpstr>
      <vt:lpstr>Etape 4: grille 1</vt:lpstr>
      <vt:lpstr>Etape 4: grille 2</vt:lpstr>
      <vt:lpstr>Etape 5: ma culture</vt:lpstr>
      <vt:lpstr>Etape 6: nous et les autres</vt:lpstr>
      <vt:lpstr>Etape 7: la culture des musées</vt:lpstr>
      <vt:lpstr>A la recherche</vt:lpstr>
      <vt:lpstr>Etape 8: la culture littéraire</vt:lpstr>
      <vt:lpstr>A la recherche</vt:lpstr>
      <vt:lpstr>Etape 9: la culture en action dans nos têtes</vt:lpstr>
      <vt:lpstr>Etape 9: la culture en action dans nos têtes</vt:lpstr>
      <vt:lpstr>Etape 10: connaissances générales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Langue, culture et communication</dc:title>
  <dc:creator>Hans Le Roy</dc:creator>
  <cp:lastModifiedBy>Hans Le Roy</cp:lastModifiedBy>
  <cp:revision>15</cp:revision>
  <dcterms:created xsi:type="dcterms:W3CDTF">2016-08-31T18:08:53Z</dcterms:created>
  <dcterms:modified xsi:type="dcterms:W3CDTF">2016-10-18T20:07:54Z</dcterms:modified>
</cp:coreProperties>
</file>