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62" r:id="rId2"/>
    <p:sldId id="268" r:id="rId3"/>
    <p:sldId id="269" r:id="rId4"/>
    <p:sldId id="266" r:id="rId5"/>
    <p:sldId id="264" r:id="rId6"/>
    <p:sldId id="275" r:id="rId7"/>
    <p:sldId id="271" r:id="rId8"/>
    <p:sldId id="272" r:id="rId9"/>
    <p:sldId id="273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307" r:id="rId31"/>
    <p:sldId id="308" r:id="rId32"/>
    <p:sldId id="297" r:id="rId33"/>
    <p:sldId id="298" r:id="rId34"/>
    <p:sldId id="299" r:id="rId35"/>
    <p:sldId id="300" r:id="rId36"/>
    <p:sldId id="309" r:id="rId37"/>
    <p:sldId id="302" r:id="rId38"/>
    <p:sldId id="303" r:id="rId39"/>
    <p:sldId id="310" r:id="rId40"/>
    <p:sldId id="304" r:id="rId41"/>
    <p:sldId id="305" r:id="rId42"/>
    <p:sldId id="306" r:id="rId43"/>
    <p:sldId id="311" r:id="rId44"/>
    <p:sldId id="312" r:id="rId45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9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789" autoAdjust="0"/>
  </p:normalViewPr>
  <p:slideViewPr>
    <p:cSldViewPr>
      <p:cViewPr varScale="1">
        <p:scale>
          <a:sx n="57" d="100"/>
          <a:sy n="57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67654-C496-4933-8C07-8261E4110FC4}" type="datetimeFigureOut">
              <a:rPr lang="nl-NL" smtClean="0"/>
              <a:t>21-10-2012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B401A-D198-420C-ABE6-40CA4D096715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421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5F4A6-CECC-41F8-83DB-29141F843716}" type="datetimeFigureOut">
              <a:rPr lang="nl-NL" smtClean="0"/>
              <a:pPr/>
              <a:t>21-10-2012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EAF6E-20A8-495A-9F27-2348BDBB0EAA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38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EAF6E-20A8-495A-9F27-2348BDBB0EAA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9654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EAF6E-20A8-495A-9F27-2348BDBB0EAA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7172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: gebo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214346" y="-214338"/>
            <a:ext cx="9358346" cy="7072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4362" y="241617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HUB_KAHO_template ppt beige-1_Page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418" y="451404"/>
            <a:ext cx="8429684" cy="36891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5720" y="451404"/>
            <a:ext cx="8429684" cy="5857916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HUB_logo_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9860" y="5284242"/>
            <a:ext cx="731230" cy="1025078"/>
          </a:xfrm>
          <a:prstGeom prst="rect">
            <a:avLst/>
          </a:prstGeom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2123728" y="5225281"/>
            <a:ext cx="5544616" cy="1143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60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98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EE93-9551-45C3-966A-6DF10C9E5952}" type="datetimeFigureOut">
              <a:rPr lang="nl-NL" smtClean="0"/>
              <a:pPr/>
              <a:t>21-10-2012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AB53-B5A9-4E63-BA88-8C88DD50E301}" type="slidenum">
              <a:rPr lang="nl-NL" smtClean="0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EE93-9551-45C3-966A-6DF10C9E5952}" type="datetimeFigureOut">
              <a:rPr lang="nl-NL" smtClean="0"/>
              <a:pPr/>
              <a:t>21-10-2012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AB53-B5A9-4E63-BA88-8C88DD50E301}" type="slidenum">
              <a:rPr lang="nl-NL" smtClean="0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: stud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-214346" y="-214338"/>
            <a:ext cx="9358346" cy="7072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4362" y="241617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 descr="HUB_KAHO_template ppt beige-1_Page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606" y="476909"/>
            <a:ext cx="8429685" cy="374796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57158" y="500042"/>
            <a:ext cx="8429684" cy="5857916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HUB_logo_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1298" y="5332880"/>
            <a:ext cx="731230" cy="1025078"/>
          </a:xfrm>
          <a:prstGeom prst="rect">
            <a:avLst/>
          </a:prstGeom>
        </p:spPr>
      </p:pic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063493" y="5332880"/>
            <a:ext cx="5751010" cy="1143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09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: student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214346" y="-214338"/>
            <a:ext cx="9358346" cy="7072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4362" y="241617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 descr="HUB_KAHO_template ppt beige-1_Page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10134"/>
            <a:ext cx="8429684" cy="366756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7158" y="500042"/>
            <a:ext cx="8429684" cy="5857916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HUB_logo_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1298" y="5332880"/>
            <a:ext cx="731230" cy="1025078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123727" y="5273919"/>
            <a:ext cx="5717571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35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: bi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214346" y="-214338"/>
            <a:ext cx="9358346" cy="7072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4362" y="241617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 descr="HUB_KAHO_template ppt beige-1_Page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00042"/>
            <a:ext cx="8429684" cy="373670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7158" y="500042"/>
            <a:ext cx="8429684" cy="5857916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HUB_logo_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1298" y="5332880"/>
            <a:ext cx="731230" cy="1025078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123728" y="5273919"/>
            <a:ext cx="5717570" cy="1143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35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34472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3570" y="6278585"/>
            <a:ext cx="2133600" cy="365125"/>
          </a:xfrm>
        </p:spPr>
        <p:txBody>
          <a:bodyPr/>
          <a:lstStyle/>
          <a:p>
            <a:fld id="{133BEE93-9551-45C3-966A-6DF10C9E5952}" type="datetimeFigureOut">
              <a:rPr lang="nl-NL" smtClean="0"/>
              <a:pPr/>
              <a:t>21-10-2012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43306" y="6492875"/>
            <a:ext cx="4143404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1090" y="3278189"/>
            <a:ext cx="561964" cy="365125"/>
          </a:xfrm>
        </p:spPr>
        <p:txBody>
          <a:bodyPr/>
          <a:lstStyle/>
          <a:p>
            <a:fld id="{91BAAB53-B5A9-4E63-BA88-8C88DD50E301}" type="slidenum">
              <a:rPr lang="nl-NL" smtClean="0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43397"/>
            <a:ext cx="4038600" cy="36618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3397"/>
            <a:ext cx="4038600" cy="36618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EE93-9551-45C3-966A-6DF10C9E5952}" type="datetimeFigureOut">
              <a:rPr lang="nl-NL" smtClean="0"/>
              <a:pPr/>
              <a:t>21-10-2012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AB53-B5A9-4E63-BA88-8C88DD50E301}" type="slidenum">
              <a:rPr lang="nl-NL" smtClean="0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72618"/>
            <a:ext cx="4040188" cy="30326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3285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72618"/>
            <a:ext cx="4041775" cy="30326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EE93-9551-45C3-966A-6DF10C9E5952}" type="datetimeFigureOut">
              <a:rPr lang="nl-NL" smtClean="0"/>
              <a:pPr/>
              <a:t>21-10-2012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AB53-B5A9-4E63-BA88-8C88DD50E301}" type="slidenum">
              <a:rPr lang="nl-NL" smtClean="0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EE93-9551-45C3-966A-6DF10C9E5952}" type="datetimeFigureOut">
              <a:rPr lang="nl-NL" smtClean="0"/>
              <a:pPr/>
              <a:t>21-10-2012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AB53-B5A9-4E63-BA88-8C88DD50E301}" type="slidenum">
              <a:rPr lang="nl-NL" smtClean="0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EE93-9551-45C3-966A-6DF10C9E5952}" type="datetimeFigureOut">
              <a:rPr lang="nl-NL" smtClean="0"/>
              <a:pPr/>
              <a:t>21-10-2012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AB53-B5A9-4E63-BA88-8C88DD50E301}" type="slidenum">
              <a:rPr lang="nl-NL" smtClean="0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2285992"/>
            <a:ext cx="8229600" cy="3447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72132" y="62865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BEE93-9551-45C3-966A-6DF10C9E5952}" type="datetimeFigureOut">
              <a:rPr lang="nl-NL" smtClean="0"/>
              <a:pPr/>
              <a:t>21-10-2012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034" y="6492875"/>
            <a:ext cx="7215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2036" y="3214686"/>
            <a:ext cx="561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AAB53-B5A9-4E63-BA88-8C88DD50E301}" type="slidenum">
              <a:rPr lang="nl-NL" smtClean="0"/>
              <a:pPr/>
              <a:t>‹N°›</a:t>
            </a:fld>
            <a:endParaRPr lang="nl-NL"/>
          </a:p>
        </p:txBody>
      </p:sp>
      <p:pic>
        <p:nvPicPr>
          <p:cNvPr id="7" name="Picture 6" descr="boog_groen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71470" y="-71462"/>
            <a:ext cx="5473700" cy="863600"/>
          </a:xfrm>
          <a:prstGeom prst="rect">
            <a:avLst/>
          </a:prstGeom>
        </p:spPr>
      </p:pic>
      <p:pic>
        <p:nvPicPr>
          <p:cNvPr id="8" name="Picture 7" descr="HUB_logo_CMYK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858148" y="5832946"/>
            <a:ext cx="731230" cy="10250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5085184"/>
            <a:ext cx="5544616" cy="1143000"/>
          </a:xfrm>
        </p:spPr>
        <p:txBody>
          <a:bodyPr>
            <a:noAutofit/>
          </a:bodyPr>
          <a:lstStyle/>
          <a:p>
            <a:r>
              <a:rPr lang="nl-BE" dirty="0" smtClean="0"/>
              <a:t>Visual </a:t>
            </a:r>
            <a:r>
              <a:rPr lang="nl-BE" dirty="0" err="1" smtClean="0"/>
              <a:t>and</a:t>
            </a:r>
            <a:r>
              <a:rPr lang="nl-BE" dirty="0" smtClean="0"/>
              <a:t>/or </a:t>
            </a:r>
            <a:r>
              <a:rPr lang="nl-BE" dirty="0" err="1" smtClean="0"/>
              <a:t>ocular</a:t>
            </a:r>
            <a:r>
              <a:rPr lang="nl-BE" dirty="0" smtClean="0"/>
              <a:t> </a:t>
            </a:r>
            <a:r>
              <a:rPr lang="nl-BE" dirty="0" err="1" smtClean="0"/>
              <a:t>problems</a:t>
            </a:r>
            <a:r>
              <a:rPr lang="nl-BE" dirty="0" smtClean="0"/>
              <a:t>: the </a:t>
            </a:r>
            <a:r>
              <a:rPr lang="nl-BE" dirty="0" err="1" smtClean="0"/>
              <a:t>importance</a:t>
            </a:r>
            <a:r>
              <a:rPr lang="nl-BE" dirty="0" smtClean="0"/>
              <a:t> of </a:t>
            </a:r>
            <a:r>
              <a:rPr lang="nl-BE" dirty="0" err="1" smtClean="0"/>
              <a:t>multidisciplinarity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7811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Types </a:t>
            </a:r>
            <a:r>
              <a:rPr lang="nl-BE" dirty="0" smtClean="0"/>
              <a:t>of </a:t>
            </a:r>
            <a:r>
              <a:rPr lang="nl-BE" dirty="0" err="1" smtClean="0"/>
              <a:t>problems</a:t>
            </a:r>
            <a:r>
              <a:rPr lang="nl-BE" dirty="0" smtClean="0"/>
              <a:t>:</a:t>
            </a:r>
            <a:endParaRPr lang="nl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nl-BE" dirty="0" err="1" smtClean="0"/>
              <a:t>Physical</a:t>
            </a:r>
            <a:endParaRPr lang="nl-BE" dirty="0"/>
          </a:p>
          <a:p>
            <a:pPr>
              <a:defRPr/>
            </a:pPr>
            <a:r>
              <a:rPr lang="nl-BE" dirty="0" err="1" smtClean="0"/>
              <a:t>Physiological</a:t>
            </a:r>
            <a:endParaRPr lang="nl-BE" dirty="0"/>
          </a:p>
          <a:p>
            <a:pPr>
              <a:defRPr/>
            </a:pPr>
            <a:r>
              <a:rPr lang="nl-BE" dirty="0" err="1" smtClean="0"/>
              <a:t>Psychological</a:t>
            </a:r>
            <a:endParaRPr lang="nl-BE" dirty="0"/>
          </a:p>
          <a:p>
            <a:pPr>
              <a:defRPr/>
            </a:pPr>
            <a:r>
              <a:rPr lang="nl-BE" dirty="0" err="1" smtClean="0"/>
              <a:t>Pathological</a:t>
            </a:r>
            <a:endParaRPr lang="nl-BE" dirty="0"/>
          </a:p>
          <a:p>
            <a:pPr>
              <a:defRPr/>
            </a:pPr>
            <a:r>
              <a:rPr lang="nl-BE" dirty="0" smtClean="0"/>
              <a:t>Personal</a:t>
            </a:r>
            <a:endParaRPr lang="nl-BE" dirty="0"/>
          </a:p>
          <a:p>
            <a:pPr>
              <a:defRPr/>
            </a:pPr>
            <a:r>
              <a:rPr lang="nl-BE" dirty="0" err="1" smtClean="0"/>
              <a:t>Other</a:t>
            </a:r>
            <a:r>
              <a:rPr lang="nl-BE" dirty="0" smtClean="0"/>
              <a:t> 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6172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Multidisciplinarity</a:t>
            </a:r>
            <a:r>
              <a:rPr lang="nl-BE" dirty="0" smtClean="0"/>
              <a:t> </a:t>
            </a:r>
            <a:r>
              <a:rPr lang="nl-BE" dirty="0" err="1" smtClean="0"/>
              <a:t>implies</a:t>
            </a:r>
            <a:r>
              <a:rPr lang="nl-BE" dirty="0" smtClean="0"/>
              <a:t>:</a:t>
            </a:r>
            <a:endParaRPr lang="nl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nl-BE" dirty="0" smtClean="0"/>
              <a:t>Exchange of information</a:t>
            </a:r>
            <a:endParaRPr lang="nl-BE" dirty="0"/>
          </a:p>
          <a:p>
            <a:pPr>
              <a:defRPr/>
            </a:pPr>
            <a:r>
              <a:rPr lang="nl-BE" dirty="0" smtClean="0"/>
              <a:t>Exchange of </a:t>
            </a:r>
            <a:r>
              <a:rPr lang="nl-BE" dirty="0" err="1" smtClean="0"/>
              <a:t>ideas</a:t>
            </a:r>
            <a:endParaRPr lang="nl-BE" dirty="0"/>
          </a:p>
          <a:p>
            <a:pPr>
              <a:defRPr/>
            </a:pPr>
            <a:r>
              <a:rPr lang="nl-BE" dirty="0" smtClean="0"/>
              <a:t>Exchange of </a:t>
            </a:r>
            <a:r>
              <a:rPr lang="nl-BE" dirty="0" err="1" smtClean="0"/>
              <a:t>recommandations</a:t>
            </a:r>
            <a:r>
              <a:rPr lang="nl-BE" dirty="0" smtClean="0"/>
              <a:t> </a:t>
            </a:r>
            <a:endParaRPr lang="nl-BE" dirty="0"/>
          </a:p>
          <a:p>
            <a:pPr>
              <a:defRPr/>
            </a:pPr>
            <a:endParaRPr lang="nl-BE" dirty="0"/>
          </a:p>
          <a:p>
            <a:pPr>
              <a:defRPr/>
            </a:pPr>
            <a:r>
              <a:rPr lang="nl-BE" dirty="0" smtClean="0"/>
              <a:t>Common </a:t>
            </a:r>
            <a:r>
              <a:rPr lang="nl-BE" dirty="0" err="1" smtClean="0"/>
              <a:t>vision</a:t>
            </a:r>
            <a:r>
              <a:rPr lang="nl-BE" dirty="0" smtClean="0"/>
              <a:t>/mission </a:t>
            </a:r>
            <a:endParaRPr lang="nl-BE" dirty="0"/>
          </a:p>
          <a:p>
            <a:pPr>
              <a:defRPr/>
            </a:pPr>
            <a:r>
              <a:rPr lang="nl-BE" dirty="0" smtClean="0"/>
              <a:t>Adequate treatment plan  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2541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Multidisciplinarity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  <a:defRPr/>
            </a:pPr>
            <a:r>
              <a:rPr lang="nl-BE" dirty="0" err="1" smtClean="0"/>
              <a:t>Refer</a:t>
            </a:r>
            <a:r>
              <a:rPr lang="nl-BE" dirty="0" smtClean="0"/>
              <a:t>/</a:t>
            </a:r>
            <a:r>
              <a:rPr lang="nl-BE" dirty="0" err="1" smtClean="0"/>
              <a:t>send</a:t>
            </a:r>
            <a:r>
              <a:rPr lang="nl-BE" dirty="0" smtClean="0"/>
              <a:t>   </a:t>
            </a:r>
            <a:endParaRPr lang="nl-BE" dirty="0"/>
          </a:p>
          <a:p>
            <a:pPr>
              <a:buFont typeface="Wingdings" pitchFamily="2" charset="2"/>
              <a:buChar char="v"/>
              <a:defRPr/>
            </a:pPr>
            <a:endParaRPr lang="nl-BE" dirty="0"/>
          </a:p>
          <a:p>
            <a:pPr>
              <a:buFont typeface="Wingdings" pitchFamily="2" charset="2"/>
              <a:buChar char="v"/>
              <a:defRPr/>
            </a:pPr>
            <a:r>
              <a:rPr lang="nl-BE" dirty="0" err="1" smtClean="0"/>
              <a:t>Recieve</a:t>
            </a:r>
            <a:r>
              <a:rPr lang="nl-BE" dirty="0" smtClean="0"/>
              <a:t>  </a:t>
            </a:r>
            <a:endParaRPr lang="nl-BE" dirty="0"/>
          </a:p>
          <a:p>
            <a:pPr>
              <a:buFont typeface="Wingdings" pitchFamily="2" charset="2"/>
              <a:buChar char="v"/>
              <a:defRPr/>
            </a:pPr>
            <a:endParaRPr lang="nl-BE" dirty="0"/>
          </a:p>
          <a:p>
            <a:pPr>
              <a:buFont typeface="Wingdings" pitchFamily="2" charset="2"/>
              <a:buChar char="v"/>
              <a:defRPr/>
            </a:pPr>
            <a:r>
              <a:rPr lang="nl-BE" dirty="0" smtClean="0"/>
              <a:t>Both 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4085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Optician</a:t>
            </a:r>
            <a:r>
              <a:rPr lang="nl-BE" dirty="0" smtClean="0"/>
              <a:t>-optometrist</a:t>
            </a:r>
            <a:endParaRPr lang="nl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BE" dirty="0" err="1" smtClean="0"/>
              <a:t>Optician</a:t>
            </a:r>
            <a:endParaRPr lang="nl-BE" dirty="0"/>
          </a:p>
          <a:p>
            <a:pPr>
              <a:defRPr/>
            </a:pPr>
            <a:r>
              <a:rPr lang="nl-BE" dirty="0"/>
              <a:t>Optometrist</a:t>
            </a:r>
          </a:p>
          <a:p>
            <a:pPr>
              <a:defRPr/>
            </a:pPr>
            <a:r>
              <a:rPr lang="nl-BE" dirty="0" err="1" smtClean="0"/>
              <a:t>Behavioural</a:t>
            </a:r>
            <a:r>
              <a:rPr lang="nl-BE" dirty="0" smtClean="0"/>
              <a:t> optometrist</a:t>
            </a:r>
            <a:endParaRPr lang="nl-BE" dirty="0"/>
          </a:p>
          <a:p>
            <a:pPr>
              <a:defRPr/>
            </a:pPr>
            <a:r>
              <a:rPr lang="nl-BE" dirty="0" smtClean="0"/>
              <a:t>Contact lens specialist</a:t>
            </a:r>
            <a:endParaRPr lang="nl-BE" dirty="0"/>
          </a:p>
          <a:p>
            <a:pPr>
              <a:defRPr/>
            </a:pPr>
            <a:r>
              <a:rPr lang="nl-BE" dirty="0"/>
              <a:t>Low </a:t>
            </a:r>
            <a:r>
              <a:rPr lang="nl-BE" dirty="0" err="1" smtClean="0"/>
              <a:t>vision</a:t>
            </a:r>
            <a:r>
              <a:rPr lang="nl-BE" dirty="0" smtClean="0"/>
              <a:t> </a:t>
            </a:r>
            <a:r>
              <a:rPr lang="nl-BE" dirty="0"/>
              <a:t>specialist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5972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Optician</a:t>
            </a:r>
            <a:r>
              <a:rPr lang="nl-BE" dirty="0" smtClean="0"/>
              <a:t> </a:t>
            </a:r>
            <a:r>
              <a:rPr lang="nl-BE" dirty="0" err="1" smtClean="0"/>
              <a:t>refers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nl-BE" dirty="0"/>
              <a:t>Optometrist</a:t>
            </a:r>
          </a:p>
          <a:p>
            <a:pPr>
              <a:defRPr/>
            </a:pPr>
            <a:r>
              <a:rPr lang="nl-BE" dirty="0" err="1" smtClean="0"/>
              <a:t>Behavioural</a:t>
            </a:r>
            <a:r>
              <a:rPr lang="nl-BE" dirty="0" smtClean="0"/>
              <a:t> optometrist</a:t>
            </a:r>
            <a:endParaRPr lang="nl-BE" dirty="0"/>
          </a:p>
          <a:p>
            <a:pPr>
              <a:defRPr/>
            </a:pPr>
            <a:r>
              <a:rPr lang="nl-BE" dirty="0" smtClean="0"/>
              <a:t>Contact lens specialist</a:t>
            </a:r>
            <a:endParaRPr lang="nl-BE" dirty="0"/>
          </a:p>
          <a:p>
            <a:pPr>
              <a:defRPr/>
            </a:pPr>
            <a:r>
              <a:rPr lang="nl-BE" dirty="0"/>
              <a:t>Low </a:t>
            </a:r>
            <a:r>
              <a:rPr lang="nl-BE" dirty="0" err="1" smtClean="0"/>
              <a:t>vision</a:t>
            </a:r>
            <a:r>
              <a:rPr lang="nl-BE" dirty="0" smtClean="0"/>
              <a:t> </a:t>
            </a:r>
            <a:r>
              <a:rPr lang="nl-BE" dirty="0"/>
              <a:t>specialist </a:t>
            </a:r>
          </a:p>
          <a:p>
            <a:pPr>
              <a:defRPr/>
            </a:pPr>
            <a:r>
              <a:rPr lang="nl-BE" dirty="0" err="1" smtClean="0"/>
              <a:t>Ophthalmologist</a:t>
            </a:r>
            <a:endParaRPr lang="nl-BE" dirty="0"/>
          </a:p>
          <a:p>
            <a:pPr>
              <a:defRPr/>
            </a:pPr>
            <a:r>
              <a:rPr lang="nl-BE" dirty="0" smtClean="0"/>
              <a:t>General practitioner  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6887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Optician</a:t>
            </a:r>
            <a:r>
              <a:rPr lang="nl-BE" dirty="0" smtClean="0"/>
              <a:t> </a:t>
            </a:r>
            <a:r>
              <a:rPr lang="nl-BE" dirty="0" err="1" smtClean="0"/>
              <a:t>refers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nl-BE" dirty="0" err="1" smtClean="0"/>
              <a:t>Physical</a:t>
            </a:r>
            <a:r>
              <a:rPr lang="nl-BE" dirty="0" smtClean="0"/>
              <a:t> </a:t>
            </a:r>
            <a:r>
              <a:rPr lang="nl-BE" dirty="0" err="1" smtClean="0"/>
              <a:t>problem</a:t>
            </a:r>
            <a:r>
              <a:rPr lang="nl-BE" dirty="0"/>
              <a:t>: </a:t>
            </a:r>
            <a:r>
              <a:rPr lang="nl-BE" dirty="0" smtClean="0"/>
              <a:t>no </a:t>
            </a:r>
            <a:r>
              <a:rPr lang="nl-BE" dirty="0" err="1" smtClean="0"/>
              <a:t>ears</a:t>
            </a:r>
            <a:r>
              <a:rPr lang="nl-BE" dirty="0" smtClean="0"/>
              <a:t>: </a:t>
            </a:r>
            <a:r>
              <a:rPr lang="nl-BE" dirty="0" err="1" smtClean="0">
                <a:solidFill>
                  <a:srgbClr val="FF0000"/>
                </a:solidFill>
              </a:rPr>
              <a:t>refer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err="1" smtClean="0">
                <a:solidFill>
                  <a:srgbClr val="FF0000"/>
                </a:solidFill>
              </a:rPr>
              <a:t>to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smtClean="0"/>
              <a:t>contact lens fitting </a:t>
            </a:r>
            <a:endParaRPr lang="nl-BE" dirty="0"/>
          </a:p>
          <a:p>
            <a:pPr>
              <a:lnSpc>
                <a:spcPct val="90000"/>
              </a:lnSpc>
              <a:defRPr/>
            </a:pPr>
            <a:endParaRPr lang="nl-BE" dirty="0"/>
          </a:p>
          <a:p>
            <a:pPr>
              <a:lnSpc>
                <a:spcPct val="90000"/>
              </a:lnSpc>
              <a:defRPr/>
            </a:pPr>
            <a:r>
              <a:rPr lang="nl-BE" dirty="0" err="1" smtClean="0"/>
              <a:t>Physical</a:t>
            </a:r>
            <a:r>
              <a:rPr lang="nl-BE" dirty="0" smtClean="0"/>
              <a:t> </a:t>
            </a:r>
            <a:r>
              <a:rPr lang="nl-BE" dirty="0" err="1" smtClean="0"/>
              <a:t>problem</a:t>
            </a:r>
            <a:r>
              <a:rPr lang="nl-BE" dirty="0" smtClean="0"/>
              <a:t>: </a:t>
            </a:r>
            <a:r>
              <a:rPr lang="nl-BE" dirty="0" err="1" smtClean="0"/>
              <a:t>insufficient</a:t>
            </a:r>
            <a:r>
              <a:rPr lang="nl-BE" dirty="0" smtClean="0"/>
              <a:t> </a:t>
            </a:r>
            <a:r>
              <a:rPr lang="nl-BE" dirty="0" err="1" smtClean="0"/>
              <a:t>convergence</a:t>
            </a:r>
            <a:r>
              <a:rPr lang="nl-BE" dirty="0" smtClean="0"/>
              <a:t>: </a:t>
            </a:r>
            <a:r>
              <a:rPr lang="nl-BE" dirty="0" err="1" smtClean="0">
                <a:solidFill>
                  <a:srgbClr val="FF0000"/>
                </a:solidFill>
              </a:rPr>
              <a:t>refer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err="1" smtClean="0">
                <a:solidFill>
                  <a:srgbClr val="FF0000"/>
                </a:solidFill>
              </a:rPr>
              <a:t>to</a:t>
            </a:r>
            <a:r>
              <a:rPr lang="nl-BE" dirty="0" smtClean="0"/>
              <a:t> </a:t>
            </a:r>
            <a:r>
              <a:rPr lang="nl-BE" dirty="0" smtClean="0"/>
              <a:t>the </a:t>
            </a:r>
            <a:r>
              <a:rPr lang="nl-BE" dirty="0" err="1" smtClean="0"/>
              <a:t>behavioural</a:t>
            </a:r>
            <a:r>
              <a:rPr lang="nl-BE" dirty="0" smtClean="0"/>
              <a:t> optometrist  </a:t>
            </a:r>
            <a:r>
              <a:rPr lang="nl-BE" dirty="0"/>
              <a:t>	   </a:t>
            </a:r>
            <a:r>
              <a:rPr lang="nl-BE" dirty="0" smtClean="0"/>
              <a:t>  </a:t>
            </a:r>
            <a:endParaRPr lang="nl-BE" dirty="0"/>
          </a:p>
          <a:p>
            <a:pPr>
              <a:lnSpc>
                <a:spcPct val="90000"/>
              </a:lnSpc>
              <a:defRPr/>
            </a:pPr>
            <a:endParaRPr lang="nl-BE" dirty="0"/>
          </a:p>
          <a:p>
            <a:pPr>
              <a:lnSpc>
                <a:spcPct val="90000"/>
              </a:lnSpc>
              <a:defRPr/>
            </a:pPr>
            <a:r>
              <a:rPr lang="nl-BE" dirty="0" err="1" smtClean="0"/>
              <a:t>Pathological</a:t>
            </a:r>
            <a:r>
              <a:rPr lang="nl-BE" dirty="0" smtClean="0"/>
              <a:t> </a:t>
            </a:r>
            <a:r>
              <a:rPr lang="nl-BE" dirty="0" err="1" smtClean="0"/>
              <a:t>problem</a:t>
            </a:r>
            <a:r>
              <a:rPr lang="nl-BE" dirty="0"/>
              <a:t>: </a:t>
            </a:r>
            <a:r>
              <a:rPr lang="nl-BE" dirty="0" smtClean="0"/>
              <a:t>red </a:t>
            </a:r>
            <a:r>
              <a:rPr lang="nl-BE" dirty="0" err="1" smtClean="0"/>
              <a:t>eyes</a:t>
            </a:r>
            <a:r>
              <a:rPr lang="nl-BE" dirty="0" smtClean="0"/>
              <a:t>: </a:t>
            </a:r>
            <a:r>
              <a:rPr lang="nl-BE" dirty="0" err="1" smtClean="0">
                <a:solidFill>
                  <a:srgbClr val="FF0000"/>
                </a:solidFill>
              </a:rPr>
              <a:t>refer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err="1" smtClean="0">
                <a:solidFill>
                  <a:srgbClr val="FF0000"/>
                </a:solidFill>
              </a:rPr>
              <a:t>to</a:t>
            </a:r>
            <a:r>
              <a:rPr lang="nl-BE" dirty="0" smtClean="0"/>
              <a:t>        the </a:t>
            </a:r>
            <a:r>
              <a:rPr lang="nl-BE" dirty="0" err="1" smtClean="0"/>
              <a:t>ophthalmologist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8957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Optometrist </a:t>
            </a:r>
            <a:r>
              <a:rPr lang="nl-BE" dirty="0" err="1" smtClean="0"/>
              <a:t>refers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nl-BE" dirty="0" err="1" smtClean="0"/>
              <a:t>Optician</a:t>
            </a:r>
            <a:endParaRPr lang="nl-BE" dirty="0"/>
          </a:p>
          <a:p>
            <a:pPr>
              <a:defRPr/>
            </a:pPr>
            <a:r>
              <a:rPr lang="nl-BE" dirty="0" err="1" smtClean="0"/>
              <a:t>Behavioural</a:t>
            </a:r>
            <a:r>
              <a:rPr lang="nl-BE" dirty="0" smtClean="0"/>
              <a:t> optometrist</a:t>
            </a:r>
            <a:endParaRPr lang="nl-BE" dirty="0"/>
          </a:p>
          <a:p>
            <a:pPr>
              <a:defRPr/>
            </a:pPr>
            <a:r>
              <a:rPr lang="nl-BE" dirty="0" smtClean="0"/>
              <a:t>Contact lens specialist</a:t>
            </a:r>
            <a:endParaRPr lang="nl-BE" dirty="0"/>
          </a:p>
          <a:p>
            <a:pPr>
              <a:defRPr/>
            </a:pPr>
            <a:r>
              <a:rPr lang="nl-BE" dirty="0"/>
              <a:t>Low </a:t>
            </a:r>
            <a:r>
              <a:rPr lang="nl-BE" dirty="0" err="1" smtClean="0"/>
              <a:t>vision</a:t>
            </a:r>
            <a:r>
              <a:rPr lang="nl-BE" dirty="0" smtClean="0"/>
              <a:t> </a:t>
            </a:r>
            <a:r>
              <a:rPr lang="nl-BE" dirty="0"/>
              <a:t>specialist </a:t>
            </a:r>
          </a:p>
          <a:p>
            <a:pPr>
              <a:defRPr/>
            </a:pPr>
            <a:r>
              <a:rPr lang="nl-BE" dirty="0" err="1" smtClean="0"/>
              <a:t>Ophthalmologist</a:t>
            </a:r>
            <a:endParaRPr lang="nl-BE" dirty="0"/>
          </a:p>
          <a:p>
            <a:pPr>
              <a:defRPr/>
            </a:pPr>
            <a:r>
              <a:rPr lang="nl-BE" dirty="0" smtClean="0"/>
              <a:t>General practitioner 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8566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Optometrist </a:t>
            </a:r>
            <a:r>
              <a:rPr lang="nl-BE" dirty="0" err="1" smtClean="0"/>
              <a:t>refers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nl-BE" dirty="0" err="1" smtClean="0"/>
              <a:t>Physiological</a:t>
            </a:r>
            <a:r>
              <a:rPr lang="nl-BE" dirty="0" smtClean="0"/>
              <a:t> </a:t>
            </a:r>
            <a:r>
              <a:rPr lang="nl-BE" dirty="0" err="1" smtClean="0"/>
              <a:t>problem</a:t>
            </a:r>
            <a:r>
              <a:rPr lang="nl-BE" dirty="0"/>
              <a:t>: </a:t>
            </a:r>
            <a:r>
              <a:rPr lang="nl-BE" dirty="0" err="1" smtClean="0"/>
              <a:t>photophobia</a:t>
            </a:r>
            <a:r>
              <a:rPr lang="nl-BE" dirty="0" smtClean="0"/>
              <a:t>               </a:t>
            </a:r>
            <a:r>
              <a:rPr lang="nl-BE" dirty="0" err="1" smtClean="0">
                <a:solidFill>
                  <a:srgbClr val="FF0000"/>
                </a:solidFill>
              </a:rPr>
              <a:t>refer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err="1" smtClean="0">
                <a:solidFill>
                  <a:srgbClr val="FF0000"/>
                </a:solidFill>
              </a:rPr>
              <a:t>to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smtClean="0"/>
              <a:t>the </a:t>
            </a:r>
            <a:r>
              <a:rPr lang="nl-BE" dirty="0" err="1" smtClean="0"/>
              <a:t>ophthalmologist</a:t>
            </a:r>
            <a:r>
              <a:rPr lang="nl-BE" dirty="0" smtClean="0"/>
              <a:t>           </a:t>
            </a:r>
            <a:endParaRPr lang="nl-BE" dirty="0"/>
          </a:p>
          <a:p>
            <a:pPr>
              <a:defRPr/>
            </a:pPr>
            <a:endParaRPr lang="nl-BE" dirty="0"/>
          </a:p>
          <a:p>
            <a:pPr>
              <a:defRPr/>
            </a:pPr>
            <a:r>
              <a:rPr lang="nl-BE" dirty="0" err="1" smtClean="0"/>
              <a:t>Physical</a:t>
            </a:r>
            <a:r>
              <a:rPr lang="nl-BE" dirty="0" smtClean="0"/>
              <a:t> </a:t>
            </a:r>
            <a:r>
              <a:rPr lang="nl-BE" dirty="0" err="1" smtClean="0"/>
              <a:t>problem</a:t>
            </a:r>
            <a:r>
              <a:rPr lang="nl-BE" dirty="0"/>
              <a:t>: </a:t>
            </a:r>
            <a:r>
              <a:rPr lang="nl-BE" dirty="0" err="1"/>
              <a:t>torticolis</a:t>
            </a:r>
            <a:r>
              <a:rPr lang="nl-BE" dirty="0"/>
              <a:t> (</a:t>
            </a:r>
            <a:r>
              <a:rPr lang="nl-BE" dirty="0" err="1" smtClean="0"/>
              <a:t>spasmodic</a:t>
            </a:r>
            <a:r>
              <a:rPr lang="nl-BE" dirty="0" smtClean="0"/>
              <a:t>)  </a:t>
            </a:r>
            <a:r>
              <a:rPr lang="nl-BE" dirty="0" err="1" smtClean="0">
                <a:solidFill>
                  <a:srgbClr val="FF0000"/>
                </a:solidFill>
              </a:rPr>
              <a:t>refer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err="1" smtClean="0">
                <a:solidFill>
                  <a:srgbClr val="FF0000"/>
                </a:solidFill>
              </a:rPr>
              <a:t>to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smtClean="0"/>
              <a:t>the </a:t>
            </a:r>
            <a:r>
              <a:rPr lang="nl-BE" dirty="0" err="1" smtClean="0"/>
              <a:t>behavioural</a:t>
            </a:r>
            <a:r>
              <a:rPr lang="nl-BE" dirty="0" smtClean="0"/>
              <a:t> optometrist </a:t>
            </a:r>
            <a:endParaRPr lang="nl-BE" dirty="0"/>
          </a:p>
          <a:p>
            <a:pPr>
              <a:defRPr/>
            </a:pPr>
            <a:endParaRPr lang="nl-BE" dirty="0"/>
          </a:p>
          <a:p>
            <a:pPr>
              <a:defRPr/>
            </a:pPr>
            <a:r>
              <a:rPr lang="nl-BE" dirty="0" err="1" smtClean="0"/>
              <a:t>Pathological</a:t>
            </a:r>
            <a:r>
              <a:rPr lang="nl-BE" dirty="0" smtClean="0"/>
              <a:t> </a:t>
            </a:r>
            <a:r>
              <a:rPr lang="nl-BE" dirty="0" err="1" smtClean="0"/>
              <a:t>problem</a:t>
            </a:r>
            <a:r>
              <a:rPr lang="nl-BE" dirty="0"/>
              <a:t>: </a:t>
            </a:r>
            <a:r>
              <a:rPr lang="nl-BE" dirty="0" err="1" smtClean="0"/>
              <a:t>exophthalmia</a:t>
            </a:r>
            <a:r>
              <a:rPr lang="nl-BE" dirty="0" smtClean="0"/>
              <a:t> </a:t>
            </a:r>
            <a:r>
              <a:rPr lang="nl-BE" dirty="0"/>
              <a:t>(</a:t>
            </a:r>
            <a:r>
              <a:rPr lang="nl-BE" dirty="0" err="1" smtClean="0"/>
              <a:t>unilateral</a:t>
            </a:r>
            <a:r>
              <a:rPr lang="nl-BE" dirty="0" smtClean="0"/>
              <a:t>) </a:t>
            </a:r>
            <a:r>
              <a:rPr lang="nl-BE" dirty="0" err="1" smtClean="0">
                <a:solidFill>
                  <a:srgbClr val="FF0000"/>
                </a:solidFill>
              </a:rPr>
              <a:t>refer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err="1" smtClean="0">
                <a:solidFill>
                  <a:srgbClr val="FF0000"/>
                </a:solidFill>
              </a:rPr>
              <a:t>to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smtClean="0"/>
              <a:t>the </a:t>
            </a:r>
            <a:r>
              <a:rPr lang="nl-BE" dirty="0" err="1" smtClean="0"/>
              <a:t>ophthalmologist</a:t>
            </a:r>
            <a:endParaRPr lang="nl-BE" dirty="0"/>
          </a:p>
          <a:p>
            <a:pPr>
              <a:defRPr/>
            </a:pPr>
            <a:endParaRPr lang="nl-BE" dirty="0"/>
          </a:p>
          <a:p>
            <a:pPr>
              <a:defRPr/>
            </a:pP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7927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Behavioural</a:t>
            </a:r>
            <a:r>
              <a:rPr lang="nl-BE" dirty="0" smtClean="0"/>
              <a:t> optometrist </a:t>
            </a:r>
            <a:r>
              <a:rPr lang="nl-BE" dirty="0" err="1" smtClean="0"/>
              <a:t>refers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nl-BE" dirty="0" err="1" smtClean="0"/>
              <a:t>Ophthalmologist</a:t>
            </a:r>
            <a:endParaRPr lang="nl-BE" dirty="0"/>
          </a:p>
          <a:p>
            <a:pPr>
              <a:defRPr/>
            </a:pPr>
            <a:r>
              <a:rPr lang="nl-BE" dirty="0" smtClean="0"/>
              <a:t>Speech </a:t>
            </a:r>
            <a:r>
              <a:rPr lang="nl-BE" dirty="0" err="1" smtClean="0"/>
              <a:t>pathologist</a:t>
            </a:r>
            <a:r>
              <a:rPr lang="nl-BE" dirty="0" smtClean="0"/>
              <a:t> </a:t>
            </a:r>
            <a:endParaRPr lang="nl-BE" dirty="0"/>
          </a:p>
          <a:p>
            <a:pPr>
              <a:defRPr/>
            </a:pPr>
            <a:r>
              <a:rPr lang="nl-BE" dirty="0" err="1" smtClean="0"/>
              <a:t>Psychologist</a:t>
            </a:r>
            <a:endParaRPr lang="nl-BE" dirty="0"/>
          </a:p>
          <a:p>
            <a:pPr>
              <a:defRPr/>
            </a:pPr>
            <a:r>
              <a:rPr lang="nl-BE" dirty="0" err="1" smtClean="0"/>
              <a:t>Physiotherapist</a:t>
            </a:r>
            <a:r>
              <a:rPr lang="nl-BE" dirty="0" smtClean="0"/>
              <a:t> </a:t>
            </a:r>
            <a:endParaRPr lang="nl-BE" dirty="0"/>
          </a:p>
          <a:p>
            <a:pPr>
              <a:defRPr/>
            </a:pPr>
            <a:r>
              <a:rPr lang="nl-BE" dirty="0" err="1" smtClean="0"/>
              <a:t>Optician</a:t>
            </a:r>
            <a:r>
              <a:rPr lang="nl-BE" dirty="0" smtClean="0"/>
              <a:t> </a:t>
            </a:r>
            <a:endParaRPr lang="nl-BE" dirty="0"/>
          </a:p>
          <a:p>
            <a:pPr>
              <a:defRPr/>
            </a:pPr>
            <a:r>
              <a:rPr lang="nl-BE" dirty="0" smtClean="0"/>
              <a:t>Contact lens specialist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3650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Behavioural</a:t>
            </a:r>
            <a:r>
              <a:rPr lang="nl-BE" dirty="0" smtClean="0"/>
              <a:t> optometrist </a:t>
            </a:r>
            <a:endParaRPr lang="nl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nl-BE" sz="2800" dirty="0" err="1" smtClean="0"/>
              <a:t>Hysterical</a:t>
            </a:r>
            <a:r>
              <a:rPr lang="nl-BE" sz="2800" dirty="0" smtClean="0"/>
              <a:t> amblyopia: </a:t>
            </a:r>
            <a:endParaRPr lang="nl-BE" sz="2800" dirty="0"/>
          </a:p>
          <a:p>
            <a:pPr lvl="1">
              <a:defRPr/>
            </a:pPr>
            <a:r>
              <a:rPr lang="nl-BE" sz="2400" dirty="0" err="1" smtClean="0"/>
              <a:t>Simulated</a:t>
            </a:r>
            <a:r>
              <a:rPr lang="nl-BE" sz="2400" dirty="0" smtClean="0"/>
              <a:t> </a:t>
            </a:r>
            <a:r>
              <a:rPr lang="nl-BE" sz="2400" dirty="0" smtClean="0"/>
              <a:t>amblyopia </a:t>
            </a:r>
            <a:endParaRPr lang="nl-BE" sz="2400" dirty="0"/>
          </a:p>
          <a:p>
            <a:pPr lvl="1">
              <a:defRPr/>
            </a:pPr>
            <a:r>
              <a:rPr lang="nl-BE" sz="2400" dirty="0" smtClean="0"/>
              <a:t>Real amblyopia </a:t>
            </a:r>
            <a:r>
              <a:rPr lang="nl-BE" sz="2400" dirty="0"/>
              <a:t>(</a:t>
            </a:r>
            <a:r>
              <a:rPr lang="nl-BE" sz="2400" dirty="0" err="1" smtClean="0"/>
              <a:t>hysterical</a:t>
            </a:r>
            <a:r>
              <a:rPr lang="nl-BE" sz="2400" dirty="0" smtClean="0"/>
              <a:t>) </a:t>
            </a:r>
            <a:endParaRPr lang="nl-BE" sz="2400" dirty="0"/>
          </a:p>
          <a:p>
            <a:pPr lvl="1">
              <a:defRPr/>
            </a:pPr>
            <a:r>
              <a:rPr lang="nl-BE" sz="2400" dirty="0" err="1" smtClean="0"/>
              <a:t>Streff</a:t>
            </a:r>
            <a:r>
              <a:rPr lang="nl-BE" sz="2400" dirty="0" smtClean="0"/>
              <a:t> </a:t>
            </a:r>
            <a:r>
              <a:rPr lang="nl-BE" sz="2400" dirty="0" err="1" smtClean="0"/>
              <a:t>Syndrome</a:t>
            </a:r>
            <a:r>
              <a:rPr lang="nl-BE" sz="2400" dirty="0" smtClean="0"/>
              <a:t> </a:t>
            </a:r>
            <a:endParaRPr lang="nl-BE" sz="2400" dirty="0"/>
          </a:p>
          <a:p>
            <a:pPr lvl="1">
              <a:defRPr/>
            </a:pPr>
            <a:endParaRPr lang="nl-BE" sz="2400" dirty="0"/>
          </a:p>
          <a:p>
            <a:pPr>
              <a:defRPr/>
            </a:pPr>
            <a:r>
              <a:rPr lang="nl-BE" sz="2800" dirty="0" err="1" smtClean="0"/>
              <a:t>Dyslexia</a:t>
            </a:r>
            <a:r>
              <a:rPr lang="nl-BE" sz="2800" dirty="0" smtClean="0"/>
              <a:t> </a:t>
            </a:r>
            <a:r>
              <a:rPr lang="nl-BE" sz="2800" dirty="0" err="1" smtClean="0"/>
              <a:t>and</a:t>
            </a:r>
            <a:r>
              <a:rPr lang="nl-BE" sz="2800" dirty="0" smtClean="0"/>
              <a:t> </a:t>
            </a:r>
            <a:r>
              <a:rPr lang="nl-BE" sz="2800" dirty="0" err="1" smtClean="0"/>
              <a:t>dyscalculia</a:t>
            </a:r>
            <a:endParaRPr lang="nl-BE" sz="2800" dirty="0"/>
          </a:p>
          <a:p>
            <a:pPr>
              <a:defRPr/>
            </a:pPr>
            <a:endParaRPr lang="nl-BE" sz="2800" dirty="0"/>
          </a:p>
          <a:p>
            <a:pPr>
              <a:defRPr/>
            </a:pPr>
            <a:r>
              <a:rPr lang="nl-BE" sz="2800" dirty="0" smtClean="0"/>
              <a:t>Reading </a:t>
            </a:r>
            <a:r>
              <a:rPr lang="nl-BE" sz="2800" dirty="0" err="1" smtClean="0"/>
              <a:t>problems</a:t>
            </a:r>
            <a:endParaRPr lang="nl-BE" sz="28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3267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sz="3600" dirty="0" smtClean="0"/>
              <a:t>WHO</a:t>
            </a:r>
            <a:r>
              <a:rPr lang="nl-BE" sz="3600" dirty="0"/>
              <a:t>: “The </a:t>
            </a:r>
            <a:r>
              <a:rPr lang="nl-BE" sz="3600" dirty="0" err="1"/>
              <a:t>process</a:t>
            </a:r>
            <a:r>
              <a:rPr lang="nl-BE" sz="3600" dirty="0"/>
              <a:t> </a:t>
            </a:r>
            <a:r>
              <a:rPr lang="nl-BE" sz="3600" dirty="0" err="1"/>
              <a:t>by</a:t>
            </a:r>
            <a:r>
              <a:rPr lang="nl-BE" sz="3600" dirty="0"/>
              <a:t> </a:t>
            </a:r>
            <a:r>
              <a:rPr lang="nl-BE" sz="3600" dirty="0" err="1"/>
              <a:t>which</a:t>
            </a:r>
            <a:r>
              <a:rPr lang="nl-BE" sz="3600" dirty="0"/>
              <a:t> a </a:t>
            </a:r>
            <a:r>
              <a:rPr lang="nl-BE" sz="3600" dirty="0" err="1"/>
              <a:t>group</a:t>
            </a:r>
            <a:r>
              <a:rPr lang="nl-BE" sz="3600" dirty="0"/>
              <a:t> of </a:t>
            </a:r>
            <a:r>
              <a:rPr lang="nl-BE" sz="3600" dirty="0" err="1"/>
              <a:t>workers</a:t>
            </a:r>
            <a:r>
              <a:rPr lang="nl-BE" sz="3600" dirty="0"/>
              <a:t> </a:t>
            </a:r>
            <a:r>
              <a:rPr lang="nl-BE" sz="3600" dirty="0" err="1"/>
              <a:t>from</a:t>
            </a:r>
            <a:r>
              <a:rPr lang="nl-BE" sz="3600" dirty="0"/>
              <a:t> health </a:t>
            </a:r>
            <a:r>
              <a:rPr lang="nl-BE" sz="3600" dirty="0" err="1"/>
              <a:t>related</a:t>
            </a:r>
            <a:r>
              <a:rPr lang="nl-BE" sz="3600" dirty="0"/>
              <a:t> </a:t>
            </a:r>
            <a:r>
              <a:rPr lang="nl-BE" sz="3600" dirty="0" err="1"/>
              <a:t>occupations</a:t>
            </a:r>
            <a:r>
              <a:rPr lang="nl-BE" sz="3600" dirty="0"/>
              <a:t> </a:t>
            </a:r>
            <a:r>
              <a:rPr lang="nl-BE" sz="3600" dirty="0" err="1"/>
              <a:t>with</a:t>
            </a:r>
            <a:r>
              <a:rPr lang="nl-BE" sz="3600" dirty="0"/>
              <a:t> different </a:t>
            </a:r>
            <a:r>
              <a:rPr lang="nl-BE" sz="3600" dirty="0" err="1"/>
              <a:t>educational</a:t>
            </a:r>
            <a:r>
              <a:rPr lang="nl-BE" sz="3600" dirty="0"/>
              <a:t> backgrounds are </a:t>
            </a:r>
            <a:r>
              <a:rPr lang="nl-BE" sz="3600" dirty="0" err="1"/>
              <a:t>able</a:t>
            </a:r>
            <a:r>
              <a:rPr lang="nl-BE" sz="3600" dirty="0"/>
              <a:t> </a:t>
            </a:r>
            <a:r>
              <a:rPr lang="nl-BE" sz="3600" dirty="0" err="1"/>
              <a:t>to</a:t>
            </a:r>
            <a:r>
              <a:rPr lang="nl-BE" sz="3600" dirty="0"/>
              <a:t> </a:t>
            </a:r>
            <a:r>
              <a:rPr lang="nl-BE" sz="3600" dirty="0" err="1"/>
              <a:t>collaborate</a:t>
            </a:r>
            <a:r>
              <a:rPr lang="nl-BE" sz="3600" dirty="0"/>
              <a:t> in </a:t>
            </a:r>
            <a:r>
              <a:rPr lang="nl-BE" sz="3600" dirty="0" err="1"/>
              <a:t>providing</a:t>
            </a:r>
            <a:r>
              <a:rPr lang="nl-BE" sz="3600" dirty="0"/>
              <a:t> </a:t>
            </a:r>
            <a:r>
              <a:rPr lang="nl-BE" sz="3600" dirty="0" err="1"/>
              <a:t>preventive</a:t>
            </a:r>
            <a:r>
              <a:rPr lang="nl-BE" sz="3600" dirty="0"/>
              <a:t>, </a:t>
            </a:r>
            <a:r>
              <a:rPr lang="nl-BE" sz="3600" dirty="0" err="1"/>
              <a:t>curative</a:t>
            </a:r>
            <a:r>
              <a:rPr lang="nl-BE" sz="3600" dirty="0"/>
              <a:t>, </a:t>
            </a:r>
            <a:r>
              <a:rPr lang="nl-BE" sz="3600" dirty="0" err="1"/>
              <a:t>rehabilitative</a:t>
            </a:r>
            <a:r>
              <a:rPr lang="nl-BE" sz="3600" dirty="0"/>
              <a:t> </a:t>
            </a:r>
            <a:r>
              <a:rPr lang="nl-BE" sz="3600" dirty="0" err="1"/>
              <a:t>and</a:t>
            </a:r>
            <a:r>
              <a:rPr lang="nl-BE" sz="3600" dirty="0"/>
              <a:t> </a:t>
            </a:r>
            <a:r>
              <a:rPr lang="nl-BE" sz="3600" dirty="0" err="1"/>
              <a:t>other</a:t>
            </a:r>
            <a:r>
              <a:rPr lang="nl-BE" sz="3600" dirty="0"/>
              <a:t> health-</a:t>
            </a:r>
            <a:r>
              <a:rPr lang="nl-BE" sz="3600" dirty="0" err="1"/>
              <a:t>related</a:t>
            </a:r>
            <a:r>
              <a:rPr lang="nl-BE" sz="3600" dirty="0"/>
              <a:t> services.”</a:t>
            </a:r>
          </a:p>
        </p:txBody>
      </p:sp>
    </p:spTree>
    <p:extLst>
      <p:ext uri="{BB962C8B-B14F-4D97-AF65-F5344CB8AC3E}">
        <p14:creationId xmlns:p14="http://schemas.microsoft.com/office/powerpoint/2010/main" val="16991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Behavioural</a:t>
            </a:r>
            <a:r>
              <a:rPr lang="nl-BE" dirty="0" smtClean="0"/>
              <a:t> optometrist </a:t>
            </a:r>
            <a:endParaRPr lang="nl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nl-BE" sz="2800" dirty="0" err="1" smtClean="0"/>
              <a:t>Hysterical</a:t>
            </a:r>
            <a:r>
              <a:rPr lang="nl-BE" sz="2800" dirty="0" smtClean="0"/>
              <a:t> amblyopia: </a:t>
            </a:r>
            <a:endParaRPr lang="nl-BE" sz="2800" dirty="0"/>
          </a:p>
          <a:p>
            <a:pPr>
              <a:defRPr/>
            </a:pPr>
            <a:r>
              <a:rPr lang="nl-BE" sz="1800" dirty="0" err="1" smtClean="0"/>
              <a:t>Monocular</a:t>
            </a:r>
            <a:r>
              <a:rPr lang="nl-BE" sz="1800" dirty="0" smtClean="0"/>
              <a:t> </a:t>
            </a:r>
            <a:r>
              <a:rPr lang="nl-BE" sz="1800" dirty="0" err="1" smtClean="0"/>
              <a:t>loss</a:t>
            </a:r>
            <a:r>
              <a:rPr lang="nl-BE" sz="1800" dirty="0" smtClean="0"/>
              <a:t> of </a:t>
            </a:r>
            <a:r>
              <a:rPr lang="nl-BE" sz="1800" dirty="0" err="1" smtClean="0"/>
              <a:t>vision</a:t>
            </a:r>
            <a:r>
              <a:rPr lang="nl-BE" sz="1800" dirty="0" smtClean="0"/>
              <a:t> </a:t>
            </a:r>
            <a:endParaRPr lang="nl-BE" sz="1800" dirty="0"/>
          </a:p>
          <a:p>
            <a:pPr>
              <a:defRPr/>
            </a:pPr>
            <a:r>
              <a:rPr lang="nl-BE" sz="1800" dirty="0" err="1" smtClean="0"/>
              <a:t>Accommodation</a:t>
            </a:r>
            <a:r>
              <a:rPr lang="nl-BE" sz="1800" dirty="0" smtClean="0"/>
              <a:t> </a:t>
            </a:r>
            <a:r>
              <a:rPr lang="nl-BE" sz="1800" dirty="0" err="1" smtClean="0"/>
              <a:t>spasm</a:t>
            </a:r>
            <a:r>
              <a:rPr lang="nl-BE" sz="1800" dirty="0" smtClean="0"/>
              <a:t> </a:t>
            </a:r>
            <a:endParaRPr lang="nl-BE" sz="1800" dirty="0"/>
          </a:p>
          <a:p>
            <a:pPr>
              <a:defRPr/>
            </a:pPr>
            <a:r>
              <a:rPr lang="nl-BE" sz="1800" dirty="0" err="1" smtClean="0"/>
              <a:t>Changing</a:t>
            </a:r>
            <a:r>
              <a:rPr lang="nl-BE" sz="1800" dirty="0" smtClean="0"/>
              <a:t> pupil  </a:t>
            </a:r>
            <a:endParaRPr lang="nl-BE" sz="1800" dirty="0"/>
          </a:p>
          <a:p>
            <a:pPr>
              <a:defRPr/>
            </a:pPr>
            <a:r>
              <a:rPr lang="nl-BE" sz="1800" dirty="0" err="1" smtClean="0"/>
              <a:t>Nervousness</a:t>
            </a:r>
            <a:endParaRPr lang="nl-BE" sz="1800" dirty="0"/>
          </a:p>
          <a:p>
            <a:pPr lvl="3">
              <a:buNone/>
              <a:defRPr/>
            </a:pPr>
            <a:endParaRPr lang="nl-BE" sz="1600" dirty="0" smtClean="0"/>
          </a:p>
          <a:p>
            <a:pPr lvl="3">
              <a:buNone/>
              <a:defRPr/>
            </a:pPr>
            <a:r>
              <a:rPr lang="nl-BE" sz="2400" dirty="0" err="1" smtClean="0">
                <a:solidFill>
                  <a:srgbClr val="FF0000"/>
                </a:solidFill>
              </a:rPr>
              <a:t>Prescribe</a:t>
            </a:r>
            <a:r>
              <a:rPr lang="nl-BE" sz="2400" dirty="0" smtClean="0">
                <a:solidFill>
                  <a:srgbClr val="FF0000"/>
                </a:solidFill>
              </a:rPr>
              <a:t> </a:t>
            </a:r>
            <a:r>
              <a:rPr lang="nl-BE" sz="2400" dirty="0" smtClean="0"/>
              <a:t>“</a:t>
            </a:r>
            <a:r>
              <a:rPr lang="nl-BE" sz="2400" dirty="0" err="1" smtClean="0"/>
              <a:t>Relaxing</a:t>
            </a:r>
            <a:r>
              <a:rPr lang="nl-BE" sz="2400" dirty="0" smtClean="0"/>
              <a:t>” convex </a:t>
            </a:r>
            <a:r>
              <a:rPr lang="nl-BE" sz="2400" dirty="0" err="1" smtClean="0"/>
              <a:t>lenses</a:t>
            </a:r>
            <a:r>
              <a:rPr lang="nl-BE" sz="2400" dirty="0" smtClean="0"/>
              <a:t> </a:t>
            </a:r>
            <a:endParaRPr lang="nl-BE" sz="2400" dirty="0"/>
          </a:p>
          <a:p>
            <a:pPr lvl="3">
              <a:buNone/>
              <a:defRPr/>
            </a:pPr>
            <a:r>
              <a:rPr lang="nl-BE" sz="2400" dirty="0" err="1" smtClean="0">
                <a:solidFill>
                  <a:srgbClr val="FF0000"/>
                </a:solidFill>
              </a:rPr>
              <a:t>Refer</a:t>
            </a:r>
            <a:r>
              <a:rPr lang="nl-BE" sz="2400" dirty="0" smtClean="0">
                <a:solidFill>
                  <a:srgbClr val="FF0000"/>
                </a:solidFill>
              </a:rPr>
              <a:t> </a:t>
            </a:r>
            <a:r>
              <a:rPr lang="nl-BE" sz="2400" dirty="0" err="1" smtClean="0">
                <a:solidFill>
                  <a:srgbClr val="FF0000"/>
                </a:solidFill>
              </a:rPr>
              <a:t>to</a:t>
            </a:r>
            <a:r>
              <a:rPr lang="nl-BE" sz="2400" dirty="0" smtClean="0">
                <a:solidFill>
                  <a:srgbClr val="FF0000"/>
                </a:solidFill>
              </a:rPr>
              <a:t> </a:t>
            </a:r>
            <a:r>
              <a:rPr lang="nl-BE" sz="2400" dirty="0" smtClean="0"/>
              <a:t>the </a:t>
            </a:r>
            <a:r>
              <a:rPr lang="nl-BE" sz="2400" dirty="0" err="1" smtClean="0"/>
              <a:t>psychologist</a:t>
            </a:r>
            <a:r>
              <a:rPr lang="nl-BE" sz="2400" dirty="0" smtClean="0"/>
              <a:t>, the </a:t>
            </a:r>
            <a:r>
              <a:rPr lang="nl-BE" sz="2400" dirty="0" err="1" smtClean="0"/>
              <a:t>neurologist</a:t>
            </a:r>
            <a:endParaRPr lang="nl-BE" sz="24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6628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Behavioural</a:t>
            </a:r>
            <a:r>
              <a:rPr lang="nl-BE" dirty="0" smtClean="0"/>
              <a:t> optometrist </a:t>
            </a:r>
            <a:endParaRPr lang="nl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nl-BE" sz="2800" dirty="0" err="1" smtClean="0"/>
              <a:t>Streff</a:t>
            </a:r>
            <a:r>
              <a:rPr lang="nl-BE" sz="2800" dirty="0" smtClean="0"/>
              <a:t> </a:t>
            </a:r>
            <a:r>
              <a:rPr lang="nl-BE" sz="2800" dirty="0" err="1" smtClean="0"/>
              <a:t>Syndrome</a:t>
            </a:r>
            <a:r>
              <a:rPr lang="nl-BE" sz="2800" dirty="0" smtClean="0"/>
              <a:t>: </a:t>
            </a:r>
            <a:endParaRPr lang="nl-BE" sz="2800" dirty="0"/>
          </a:p>
          <a:p>
            <a:pPr>
              <a:defRPr/>
            </a:pPr>
            <a:r>
              <a:rPr lang="nl-BE" sz="1800" dirty="0" err="1" smtClean="0"/>
              <a:t>Loss</a:t>
            </a:r>
            <a:r>
              <a:rPr lang="nl-BE" sz="1800" dirty="0" smtClean="0"/>
              <a:t> of </a:t>
            </a:r>
            <a:r>
              <a:rPr lang="nl-BE" sz="1800" dirty="0" err="1" smtClean="0"/>
              <a:t>vision</a:t>
            </a:r>
            <a:r>
              <a:rPr lang="nl-BE" sz="1800" dirty="0" smtClean="0"/>
              <a:t> </a:t>
            </a:r>
            <a:r>
              <a:rPr lang="nl-BE" sz="1800" dirty="0" err="1" smtClean="0"/>
              <a:t>to</a:t>
            </a:r>
            <a:r>
              <a:rPr lang="nl-BE" sz="1800" dirty="0" smtClean="0"/>
              <a:t> 4/10</a:t>
            </a:r>
            <a:endParaRPr lang="nl-BE" sz="1800" dirty="0"/>
          </a:p>
          <a:p>
            <a:pPr>
              <a:defRPr/>
            </a:pPr>
            <a:r>
              <a:rPr lang="nl-BE" sz="1800" dirty="0" err="1" smtClean="0"/>
              <a:t>Eyestrain</a:t>
            </a:r>
            <a:r>
              <a:rPr lang="nl-BE" sz="1800" dirty="0" smtClean="0"/>
              <a:t> </a:t>
            </a:r>
            <a:endParaRPr lang="nl-BE" sz="1800" dirty="0"/>
          </a:p>
          <a:p>
            <a:pPr>
              <a:defRPr/>
            </a:pPr>
            <a:r>
              <a:rPr lang="nl-BE" sz="1800" dirty="0" err="1" smtClean="0"/>
              <a:t>Headache</a:t>
            </a:r>
            <a:r>
              <a:rPr lang="nl-BE" sz="1800" dirty="0" smtClean="0"/>
              <a:t> </a:t>
            </a:r>
            <a:endParaRPr lang="nl-BE" sz="1800" dirty="0"/>
          </a:p>
          <a:p>
            <a:pPr>
              <a:defRPr/>
            </a:pPr>
            <a:r>
              <a:rPr lang="nl-BE" sz="1800" dirty="0" err="1" smtClean="0"/>
              <a:t>Lack</a:t>
            </a:r>
            <a:r>
              <a:rPr lang="nl-BE" sz="1800" dirty="0" smtClean="0"/>
              <a:t> of </a:t>
            </a:r>
            <a:r>
              <a:rPr lang="nl-BE" sz="1800" dirty="0" err="1" smtClean="0"/>
              <a:t>concentration</a:t>
            </a:r>
            <a:r>
              <a:rPr lang="nl-BE" sz="1800" dirty="0" smtClean="0"/>
              <a:t> </a:t>
            </a:r>
            <a:endParaRPr lang="nl-BE" sz="1800" dirty="0"/>
          </a:p>
          <a:p>
            <a:pPr lvl="3">
              <a:buNone/>
              <a:defRPr/>
            </a:pPr>
            <a:endParaRPr lang="nl-BE" sz="1600" dirty="0"/>
          </a:p>
          <a:p>
            <a:pPr lvl="3">
              <a:buNone/>
              <a:defRPr/>
            </a:pPr>
            <a:r>
              <a:rPr lang="nl-BE" sz="2400" dirty="0" err="1" smtClean="0">
                <a:solidFill>
                  <a:srgbClr val="FF0000"/>
                </a:solidFill>
              </a:rPr>
              <a:t>Prescribe</a:t>
            </a:r>
            <a:r>
              <a:rPr lang="nl-BE" sz="2400" dirty="0" smtClean="0">
                <a:solidFill>
                  <a:srgbClr val="FF0000"/>
                </a:solidFill>
              </a:rPr>
              <a:t> </a:t>
            </a:r>
            <a:r>
              <a:rPr lang="nl-BE" sz="2400" dirty="0" smtClean="0"/>
              <a:t>“</a:t>
            </a:r>
            <a:r>
              <a:rPr lang="nl-BE" sz="2400" dirty="0" err="1" smtClean="0"/>
              <a:t>Relaxing</a:t>
            </a:r>
            <a:r>
              <a:rPr lang="nl-BE" sz="2400" dirty="0" smtClean="0"/>
              <a:t>” convex </a:t>
            </a:r>
            <a:r>
              <a:rPr lang="nl-BE" sz="2400" dirty="0" err="1" smtClean="0"/>
              <a:t>lenses</a:t>
            </a:r>
            <a:r>
              <a:rPr lang="nl-BE" sz="2400" dirty="0" smtClean="0"/>
              <a:t> </a:t>
            </a:r>
            <a:endParaRPr lang="nl-BE" sz="2400" dirty="0"/>
          </a:p>
          <a:p>
            <a:pPr lvl="3">
              <a:buNone/>
              <a:defRPr/>
            </a:pPr>
            <a:r>
              <a:rPr lang="nl-BE" sz="2400" dirty="0" err="1" smtClean="0">
                <a:solidFill>
                  <a:srgbClr val="FF0000"/>
                </a:solidFill>
              </a:rPr>
              <a:t>Refer</a:t>
            </a:r>
            <a:r>
              <a:rPr lang="nl-BE" sz="2400" dirty="0" smtClean="0">
                <a:solidFill>
                  <a:srgbClr val="FF0000"/>
                </a:solidFill>
              </a:rPr>
              <a:t> </a:t>
            </a:r>
            <a:r>
              <a:rPr lang="nl-BE" sz="2400" dirty="0" err="1" smtClean="0">
                <a:solidFill>
                  <a:srgbClr val="FF0000"/>
                </a:solidFill>
              </a:rPr>
              <a:t>to</a:t>
            </a:r>
            <a:r>
              <a:rPr lang="nl-BE" sz="2400" dirty="0" smtClean="0">
                <a:solidFill>
                  <a:srgbClr val="FF0000"/>
                </a:solidFill>
              </a:rPr>
              <a:t> </a:t>
            </a:r>
            <a:r>
              <a:rPr lang="nl-BE" sz="2400" dirty="0" smtClean="0"/>
              <a:t>the </a:t>
            </a:r>
            <a:r>
              <a:rPr lang="nl-BE" sz="2400" dirty="0" err="1" smtClean="0"/>
              <a:t>psychologist</a:t>
            </a:r>
            <a:r>
              <a:rPr lang="nl-BE" sz="2400" dirty="0" smtClean="0"/>
              <a:t>, the </a:t>
            </a:r>
            <a:r>
              <a:rPr lang="nl-BE" sz="2400" dirty="0" err="1" smtClean="0"/>
              <a:t>neurologist</a:t>
            </a:r>
            <a:r>
              <a:rPr lang="nl-BE" sz="2400" dirty="0" smtClean="0"/>
              <a:t>, </a:t>
            </a:r>
            <a:endParaRPr lang="nl-BE" sz="2400" dirty="0"/>
          </a:p>
          <a:p>
            <a:pPr lvl="3">
              <a:buNone/>
              <a:defRPr/>
            </a:pPr>
            <a:r>
              <a:rPr lang="nl-BE" sz="2400" dirty="0" smtClean="0"/>
              <a:t>the </a:t>
            </a:r>
            <a:r>
              <a:rPr lang="nl-BE" sz="2400" dirty="0" err="1" smtClean="0"/>
              <a:t>general</a:t>
            </a:r>
            <a:r>
              <a:rPr lang="nl-BE" sz="2400" dirty="0" smtClean="0"/>
              <a:t> practitioner (</a:t>
            </a:r>
            <a:r>
              <a:rPr lang="nl-BE" sz="2400" dirty="0" err="1" smtClean="0"/>
              <a:t>hormonal</a:t>
            </a:r>
            <a:r>
              <a:rPr lang="nl-BE" sz="2400" dirty="0"/>
              <a:t>)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4933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Behavioural</a:t>
            </a:r>
            <a:r>
              <a:rPr lang="nl-BE" dirty="0" smtClean="0"/>
              <a:t> optometrist </a:t>
            </a:r>
            <a:endParaRPr lang="nl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nl-BE" dirty="0" err="1" smtClean="0"/>
              <a:t>Dyslexia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dyscalculia</a:t>
            </a:r>
            <a:r>
              <a:rPr lang="nl-BE" dirty="0" smtClean="0"/>
              <a:t>: </a:t>
            </a:r>
          </a:p>
          <a:p>
            <a:pPr marL="0" indent="0">
              <a:buNone/>
              <a:defRPr/>
            </a:pPr>
            <a:r>
              <a:rPr lang="nl-BE" dirty="0" smtClean="0">
                <a:solidFill>
                  <a:srgbClr val="FF0000"/>
                </a:solidFill>
              </a:rPr>
              <a:t>		</a:t>
            </a:r>
            <a:r>
              <a:rPr lang="nl-BE" dirty="0" err="1" smtClean="0">
                <a:solidFill>
                  <a:srgbClr val="FF0000"/>
                </a:solidFill>
              </a:rPr>
              <a:t>Refer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err="1" smtClean="0">
                <a:solidFill>
                  <a:srgbClr val="FF0000"/>
                </a:solidFill>
              </a:rPr>
              <a:t>to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smtClean="0"/>
              <a:t>the speech 				</a:t>
            </a:r>
            <a:r>
              <a:rPr lang="nl-BE" dirty="0" err="1" smtClean="0"/>
              <a:t>pathologist</a:t>
            </a:r>
            <a:r>
              <a:rPr lang="nl-BE" dirty="0" smtClean="0"/>
              <a:t>, the </a:t>
            </a:r>
            <a:r>
              <a:rPr lang="nl-BE" dirty="0" err="1" smtClean="0"/>
              <a:t>psychologist</a:t>
            </a:r>
            <a:r>
              <a:rPr lang="nl-BE" dirty="0" smtClean="0"/>
              <a:t>               </a:t>
            </a:r>
            <a:endParaRPr lang="nl-BE" dirty="0"/>
          </a:p>
          <a:p>
            <a:pPr>
              <a:defRPr/>
            </a:pPr>
            <a:endParaRPr lang="nl-BE" dirty="0" smtClean="0"/>
          </a:p>
          <a:p>
            <a:pPr>
              <a:defRPr/>
            </a:pPr>
            <a:r>
              <a:rPr lang="nl-BE" dirty="0" smtClean="0"/>
              <a:t>Reading </a:t>
            </a:r>
            <a:r>
              <a:rPr lang="nl-BE" dirty="0" err="1" smtClean="0"/>
              <a:t>problems</a:t>
            </a:r>
            <a:r>
              <a:rPr lang="nl-BE" dirty="0" smtClean="0"/>
              <a:t>: </a:t>
            </a:r>
            <a:endParaRPr lang="nl-BE" dirty="0"/>
          </a:p>
          <a:p>
            <a:pPr marL="0" indent="0">
              <a:buNone/>
              <a:defRPr/>
            </a:pPr>
            <a:r>
              <a:rPr lang="nl-BE" dirty="0">
                <a:solidFill>
                  <a:srgbClr val="FF0000"/>
                </a:solidFill>
              </a:rPr>
              <a:t>		</a:t>
            </a:r>
            <a:r>
              <a:rPr lang="nl-BE" dirty="0" err="1">
                <a:solidFill>
                  <a:srgbClr val="FF0000"/>
                </a:solidFill>
              </a:rPr>
              <a:t>Refer</a:t>
            </a:r>
            <a:r>
              <a:rPr lang="nl-BE" dirty="0">
                <a:solidFill>
                  <a:srgbClr val="FF0000"/>
                </a:solidFill>
              </a:rPr>
              <a:t> </a:t>
            </a:r>
            <a:r>
              <a:rPr lang="nl-BE" dirty="0" err="1">
                <a:solidFill>
                  <a:srgbClr val="FF0000"/>
                </a:solidFill>
              </a:rPr>
              <a:t>to</a:t>
            </a:r>
            <a:r>
              <a:rPr lang="nl-BE" dirty="0">
                <a:solidFill>
                  <a:srgbClr val="FF0000"/>
                </a:solidFill>
              </a:rPr>
              <a:t> </a:t>
            </a:r>
            <a:r>
              <a:rPr lang="nl-BE" dirty="0"/>
              <a:t>the speech 				</a:t>
            </a:r>
            <a:r>
              <a:rPr lang="nl-BE" dirty="0" err="1"/>
              <a:t>pathologist</a:t>
            </a:r>
            <a:r>
              <a:rPr lang="nl-BE" dirty="0"/>
              <a:t>, the </a:t>
            </a:r>
            <a:r>
              <a:rPr lang="nl-BE" dirty="0" err="1"/>
              <a:t>psychologist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2691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Contact lens specialist </a:t>
            </a:r>
            <a:r>
              <a:rPr lang="nl-BE" dirty="0" err="1" smtClean="0"/>
              <a:t>refers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nl-BE" dirty="0" err="1" smtClean="0"/>
              <a:t>Behavioural</a:t>
            </a:r>
            <a:r>
              <a:rPr lang="nl-BE" dirty="0" smtClean="0"/>
              <a:t> optometrist</a:t>
            </a:r>
            <a:endParaRPr lang="nl-BE" dirty="0"/>
          </a:p>
          <a:p>
            <a:pPr>
              <a:defRPr/>
            </a:pPr>
            <a:r>
              <a:rPr lang="nl-BE" dirty="0"/>
              <a:t>Low </a:t>
            </a:r>
            <a:r>
              <a:rPr lang="nl-BE" dirty="0" err="1" smtClean="0"/>
              <a:t>vision</a:t>
            </a:r>
            <a:r>
              <a:rPr lang="nl-BE" dirty="0" smtClean="0"/>
              <a:t> </a:t>
            </a:r>
            <a:r>
              <a:rPr lang="nl-BE" dirty="0"/>
              <a:t>specialist</a:t>
            </a:r>
          </a:p>
          <a:p>
            <a:pPr>
              <a:defRPr/>
            </a:pPr>
            <a:r>
              <a:rPr lang="nl-BE" dirty="0" err="1" smtClean="0"/>
              <a:t>Ophthalmologist</a:t>
            </a:r>
            <a:endParaRPr lang="nl-BE" dirty="0"/>
          </a:p>
          <a:p>
            <a:pPr>
              <a:defRPr/>
            </a:pPr>
            <a:r>
              <a:rPr lang="nl-BE" dirty="0" smtClean="0"/>
              <a:t>General practitioner </a:t>
            </a:r>
            <a:endParaRPr lang="nl-BE" dirty="0"/>
          </a:p>
          <a:p>
            <a:pPr>
              <a:defRPr/>
            </a:pPr>
            <a:r>
              <a:rPr lang="nl-BE" dirty="0" err="1" smtClean="0"/>
              <a:t>Others</a:t>
            </a:r>
            <a:r>
              <a:rPr lang="nl-BE" dirty="0" smtClean="0"/>
              <a:t>  </a:t>
            </a:r>
            <a:endParaRPr lang="nl-BE" dirty="0"/>
          </a:p>
          <a:p>
            <a:pPr>
              <a:defRPr/>
            </a:pPr>
            <a:r>
              <a:rPr lang="nl-BE" dirty="0" err="1" smtClean="0"/>
              <a:t>Optician</a:t>
            </a:r>
            <a:r>
              <a:rPr lang="nl-BE" dirty="0" smtClean="0"/>
              <a:t> 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8103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Contact lens specialist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err="1" smtClean="0">
                <a:solidFill>
                  <a:srgbClr val="FF0000"/>
                </a:solidFill>
              </a:rPr>
              <a:t>refers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err="1" smtClean="0">
                <a:solidFill>
                  <a:srgbClr val="FF0000"/>
                </a:solidFill>
              </a:rPr>
              <a:t>to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nl-BE" dirty="0" smtClean="0"/>
              <a:t>	The </a:t>
            </a:r>
            <a:r>
              <a:rPr lang="nl-BE" dirty="0" err="1" smtClean="0"/>
              <a:t>ophthalmologist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/or the </a:t>
            </a:r>
            <a:r>
              <a:rPr lang="nl-BE" dirty="0" err="1" smtClean="0"/>
              <a:t>general</a:t>
            </a:r>
            <a:r>
              <a:rPr lang="nl-BE" dirty="0"/>
              <a:t> </a:t>
            </a:r>
            <a:r>
              <a:rPr lang="nl-BE" dirty="0" smtClean="0"/>
              <a:t>practitioner  </a:t>
            </a:r>
            <a:endParaRPr lang="nl-BE" dirty="0"/>
          </a:p>
          <a:p>
            <a:pPr>
              <a:lnSpc>
                <a:spcPct val="90000"/>
              </a:lnSpc>
              <a:defRPr/>
            </a:pPr>
            <a:endParaRPr lang="nl-BE" dirty="0"/>
          </a:p>
          <a:p>
            <a:pPr>
              <a:lnSpc>
                <a:spcPct val="90000"/>
              </a:lnSpc>
              <a:defRPr/>
            </a:pPr>
            <a:r>
              <a:rPr lang="nl-BE" dirty="0" err="1"/>
              <a:t>Keratoconus</a:t>
            </a:r>
            <a:r>
              <a:rPr lang="nl-BE" dirty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nl-BE" dirty="0" err="1" smtClean="0"/>
              <a:t>Refractive</a:t>
            </a:r>
            <a:r>
              <a:rPr lang="nl-BE" dirty="0" smtClean="0"/>
              <a:t> </a:t>
            </a:r>
            <a:r>
              <a:rPr lang="nl-BE" dirty="0" err="1" smtClean="0"/>
              <a:t>surgery</a:t>
            </a:r>
            <a:r>
              <a:rPr lang="nl-BE" dirty="0" smtClean="0"/>
              <a:t> </a:t>
            </a:r>
            <a:endParaRPr lang="nl-BE" dirty="0"/>
          </a:p>
          <a:p>
            <a:pPr>
              <a:lnSpc>
                <a:spcPct val="90000"/>
              </a:lnSpc>
              <a:defRPr/>
            </a:pPr>
            <a:r>
              <a:rPr lang="nl-BE" dirty="0" smtClean="0"/>
              <a:t>Trauma </a:t>
            </a:r>
            <a:endParaRPr lang="nl-BE" dirty="0"/>
          </a:p>
          <a:p>
            <a:pPr>
              <a:lnSpc>
                <a:spcPct val="90000"/>
              </a:lnSpc>
              <a:defRPr/>
            </a:pPr>
            <a:r>
              <a:rPr lang="nl-BE" dirty="0" err="1" smtClean="0"/>
              <a:t>Pathologies</a:t>
            </a:r>
            <a:r>
              <a:rPr lang="nl-BE" dirty="0" smtClean="0"/>
              <a:t> </a:t>
            </a:r>
            <a:r>
              <a:rPr lang="nl-BE" dirty="0"/>
              <a:t>(</a:t>
            </a:r>
            <a:r>
              <a:rPr lang="nl-BE" dirty="0" err="1"/>
              <a:t>Blepharitis</a:t>
            </a:r>
            <a:r>
              <a:rPr lang="nl-BE" dirty="0"/>
              <a:t>, </a:t>
            </a:r>
            <a:r>
              <a:rPr lang="nl-BE" dirty="0" err="1" smtClean="0"/>
              <a:t>allergies</a:t>
            </a:r>
            <a:r>
              <a:rPr lang="nl-BE" dirty="0" smtClean="0"/>
              <a:t>, </a:t>
            </a:r>
            <a:r>
              <a:rPr lang="nl-BE" dirty="0"/>
              <a:t>herpes, </a:t>
            </a:r>
            <a:r>
              <a:rPr lang="nl-BE" dirty="0" err="1"/>
              <a:t>pterygium</a:t>
            </a:r>
            <a:r>
              <a:rPr lang="nl-BE" dirty="0"/>
              <a:t>, ...)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5145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Low </a:t>
            </a:r>
            <a:r>
              <a:rPr lang="nl-BE" dirty="0" err="1" smtClean="0"/>
              <a:t>vision</a:t>
            </a:r>
            <a:r>
              <a:rPr lang="nl-BE" dirty="0" smtClean="0"/>
              <a:t> </a:t>
            </a:r>
            <a:r>
              <a:rPr lang="nl-BE" dirty="0"/>
              <a:t>specialist </a:t>
            </a:r>
            <a:r>
              <a:rPr lang="nl-BE" dirty="0" err="1" smtClean="0"/>
              <a:t>refers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nl-BE" dirty="0" err="1" smtClean="0"/>
              <a:t>Behavioural</a:t>
            </a:r>
            <a:r>
              <a:rPr lang="nl-BE" dirty="0" smtClean="0"/>
              <a:t> optometrist </a:t>
            </a:r>
            <a:endParaRPr lang="nl-BE" dirty="0"/>
          </a:p>
          <a:p>
            <a:pPr>
              <a:defRPr/>
            </a:pPr>
            <a:r>
              <a:rPr lang="nl-BE" dirty="0" err="1" smtClean="0"/>
              <a:t>Occupational</a:t>
            </a:r>
            <a:r>
              <a:rPr lang="nl-BE" dirty="0" smtClean="0"/>
              <a:t> </a:t>
            </a:r>
            <a:r>
              <a:rPr lang="nl-BE" dirty="0" err="1" smtClean="0"/>
              <a:t>therapist</a:t>
            </a:r>
            <a:r>
              <a:rPr lang="nl-BE" dirty="0" smtClean="0"/>
              <a:t>  </a:t>
            </a:r>
            <a:endParaRPr lang="nl-BE" dirty="0"/>
          </a:p>
          <a:p>
            <a:pPr>
              <a:defRPr/>
            </a:pPr>
            <a:r>
              <a:rPr lang="nl-BE" dirty="0" err="1" smtClean="0"/>
              <a:t>Psychologist</a:t>
            </a:r>
            <a:endParaRPr lang="nl-BE" dirty="0"/>
          </a:p>
          <a:p>
            <a:pPr>
              <a:defRPr/>
            </a:pPr>
            <a:r>
              <a:rPr lang="nl-BE" dirty="0" err="1" smtClean="0"/>
              <a:t>Ophthalmologist</a:t>
            </a:r>
            <a:endParaRPr lang="nl-BE" dirty="0"/>
          </a:p>
          <a:p>
            <a:pPr>
              <a:defRPr/>
            </a:pPr>
            <a:r>
              <a:rPr lang="nl-BE" dirty="0" smtClean="0"/>
              <a:t>General practitioner  </a:t>
            </a:r>
            <a:endParaRPr lang="nl-BE" dirty="0"/>
          </a:p>
          <a:p>
            <a:pPr>
              <a:defRPr/>
            </a:pPr>
            <a:r>
              <a:rPr lang="nl-BE" dirty="0" err="1" smtClean="0"/>
              <a:t>Optician</a:t>
            </a:r>
            <a:r>
              <a:rPr lang="nl-BE" dirty="0" smtClean="0"/>
              <a:t> </a:t>
            </a:r>
            <a:endParaRPr lang="nl-BE" dirty="0"/>
          </a:p>
          <a:p>
            <a:pPr>
              <a:defRPr/>
            </a:pP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3171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Low </a:t>
            </a:r>
            <a:r>
              <a:rPr lang="nl-BE" dirty="0" err="1"/>
              <a:t>Vision</a:t>
            </a:r>
            <a:r>
              <a:rPr lang="nl-BE" dirty="0"/>
              <a:t> specialist </a:t>
            </a:r>
            <a:r>
              <a:rPr lang="nl-BE" dirty="0" err="1" smtClean="0">
                <a:solidFill>
                  <a:srgbClr val="FF0000"/>
                </a:solidFill>
              </a:rPr>
              <a:t>refers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err="1" smtClean="0">
                <a:solidFill>
                  <a:srgbClr val="FF0000"/>
                </a:solidFill>
              </a:rPr>
              <a:t>to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nl-BE" dirty="0" smtClean="0"/>
              <a:t>The </a:t>
            </a:r>
            <a:r>
              <a:rPr lang="nl-BE" dirty="0" err="1" smtClean="0"/>
              <a:t>psychologist</a:t>
            </a:r>
            <a:endParaRPr lang="nl-BE" dirty="0"/>
          </a:p>
          <a:p>
            <a:pPr>
              <a:lnSpc>
                <a:spcPct val="90000"/>
              </a:lnSpc>
              <a:defRPr/>
            </a:pPr>
            <a:endParaRPr lang="nl-BE" dirty="0"/>
          </a:p>
          <a:p>
            <a:pPr>
              <a:lnSpc>
                <a:spcPct val="90000"/>
              </a:lnSpc>
              <a:buNone/>
              <a:defRPr/>
            </a:pPr>
            <a:r>
              <a:rPr lang="nl-BE" dirty="0" smtClean="0"/>
              <a:t>Different stages:</a:t>
            </a:r>
            <a:endParaRPr lang="nl-BE" dirty="0"/>
          </a:p>
          <a:p>
            <a:pPr>
              <a:lnSpc>
                <a:spcPct val="90000"/>
              </a:lnSpc>
              <a:defRPr/>
            </a:pPr>
            <a:r>
              <a:rPr lang="nl-BE" dirty="0" err="1" smtClean="0"/>
              <a:t>Denial</a:t>
            </a:r>
            <a:r>
              <a:rPr lang="nl-BE" dirty="0" smtClean="0"/>
              <a:t> </a:t>
            </a:r>
            <a:endParaRPr lang="nl-BE" dirty="0"/>
          </a:p>
          <a:p>
            <a:pPr>
              <a:lnSpc>
                <a:spcPct val="90000"/>
              </a:lnSpc>
              <a:defRPr/>
            </a:pPr>
            <a:r>
              <a:rPr lang="nl-BE" dirty="0" err="1" smtClean="0"/>
              <a:t>Anger</a:t>
            </a:r>
            <a:r>
              <a:rPr lang="nl-BE" dirty="0" smtClean="0"/>
              <a:t>  </a:t>
            </a:r>
            <a:endParaRPr lang="nl-BE" dirty="0"/>
          </a:p>
          <a:p>
            <a:pPr>
              <a:lnSpc>
                <a:spcPct val="90000"/>
              </a:lnSpc>
              <a:defRPr/>
            </a:pPr>
            <a:r>
              <a:rPr lang="nl-BE" dirty="0" err="1" smtClean="0"/>
              <a:t>Sadness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depression</a:t>
            </a:r>
            <a:r>
              <a:rPr lang="nl-BE" dirty="0" smtClean="0"/>
              <a:t> </a:t>
            </a:r>
            <a:endParaRPr lang="nl-BE" dirty="0"/>
          </a:p>
          <a:p>
            <a:pPr>
              <a:lnSpc>
                <a:spcPct val="90000"/>
              </a:lnSpc>
              <a:defRPr/>
            </a:pPr>
            <a:r>
              <a:rPr lang="nl-BE" dirty="0" err="1" smtClean="0"/>
              <a:t>Acceptance</a:t>
            </a:r>
            <a:r>
              <a:rPr lang="nl-BE" dirty="0" smtClean="0"/>
              <a:t>  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2320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Low </a:t>
            </a:r>
            <a:r>
              <a:rPr lang="nl-BE" dirty="0" err="1"/>
              <a:t>Vision</a:t>
            </a:r>
            <a:r>
              <a:rPr lang="nl-BE" dirty="0"/>
              <a:t> specialist </a:t>
            </a:r>
            <a:r>
              <a:rPr lang="nl-BE" dirty="0" err="1">
                <a:solidFill>
                  <a:srgbClr val="FF0000"/>
                </a:solidFill>
              </a:rPr>
              <a:t>refers</a:t>
            </a:r>
            <a:r>
              <a:rPr lang="nl-BE" dirty="0">
                <a:solidFill>
                  <a:srgbClr val="FF0000"/>
                </a:solidFill>
              </a:rPr>
              <a:t> </a:t>
            </a:r>
            <a:r>
              <a:rPr lang="nl-BE" dirty="0" err="1">
                <a:solidFill>
                  <a:srgbClr val="FF0000"/>
                </a:solidFill>
              </a:rPr>
              <a:t>to</a:t>
            </a:r>
            <a:r>
              <a:rPr lang="nl-BE" dirty="0">
                <a:solidFill>
                  <a:srgbClr val="FF0000"/>
                </a:solidFill>
              </a:rPr>
              <a:t> 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nl-BE" dirty="0" smtClean="0"/>
              <a:t>The </a:t>
            </a:r>
            <a:r>
              <a:rPr lang="nl-BE" dirty="0" err="1" smtClean="0"/>
              <a:t>occupational</a:t>
            </a:r>
            <a:r>
              <a:rPr lang="nl-BE" dirty="0" smtClean="0"/>
              <a:t> </a:t>
            </a:r>
            <a:r>
              <a:rPr lang="nl-BE" dirty="0" err="1" smtClean="0"/>
              <a:t>therapist</a:t>
            </a:r>
            <a:endParaRPr lang="nl-BE" dirty="0"/>
          </a:p>
          <a:p>
            <a:pPr>
              <a:lnSpc>
                <a:spcPct val="90000"/>
              </a:lnSpc>
              <a:defRPr/>
            </a:pPr>
            <a:endParaRPr lang="nl-BE" dirty="0"/>
          </a:p>
          <a:p>
            <a:pPr>
              <a:lnSpc>
                <a:spcPct val="90000"/>
              </a:lnSpc>
              <a:buNone/>
              <a:defRPr/>
            </a:pPr>
            <a:r>
              <a:rPr lang="nl-BE" dirty="0" smtClean="0"/>
              <a:t>Using </a:t>
            </a:r>
            <a:r>
              <a:rPr lang="nl-BE" dirty="0" err="1" smtClean="0"/>
              <a:t>magnifying</a:t>
            </a:r>
            <a:r>
              <a:rPr lang="nl-BE" dirty="0" smtClean="0"/>
              <a:t> </a:t>
            </a:r>
            <a:r>
              <a:rPr lang="nl-BE" dirty="0" err="1" smtClean="0"/>
              <a:t>devices</a:t>
            </a:r>
            <a:r>
              <a:rPr lang="nl-BE" dirty="0" smtClean="0"/>
              <a:t>: </a:t>
            </a:r>
            <a:endParaRPr lang="nl-BE" dirty="0"/>
          </a:p>
          <a:p>
            <a:pPr>
              <a:lnSpc>
                <a:spcPct val="90000"/>
              </a:lnSpc>
              <a:defRPr/>
            </a:pPr>
            <a:r>
              <a:rPr lang="nl-BE" dirty="0" err="1" smtClean="0"/>
              <a:t>Monoculars</a:t>
            </a:r>
            <a:r>
              <a:rPr lang="nl-BE" dirty="0" smtClean="0"/>
              <a:t> </a:t>
            </a:r>
            <a:endParaRPr lang="nl-BE" dirty="0"/>
          </a:p>
          <a:p>
            <a:pPr>
              <a:lnSpc>
                <a:spcPct val="90000"/>
              </a:lnSpc>
              <a:defRPr/>
            </a:pPr>
            <a:r>
              <a:rPr lang="nl-BE" dirty="0" smtClean="0"/>
              <a:t>Reading </a:t>
            </a:r>
            <a:r>
              <a:rPr lang="nl-BE" dirty="0" err="1" smtClean="0"/>
              <a:t>magnifiers</a:t>
            </a:r>
            <a:r>
              <a:rPr lang="nl-BE" dirty="0" smtClean="0"/>
              <a:t>   </a:t>
            </a:r>
            <a:endParaRPr lang="nl-BE" dirty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nl-BE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nl-BE" dirty="0" err="1" smtClean="0"/>
              <a:t>Getting</a:t>
            </a:r>
            <a:r>
              <a:rPr lang="nl-BE" dirty="0" smtClean="0"/>
              <a:t> </a:t>
            </a:r>
            <a:r>
              <a:rPr lang="nl-BE" dirty="0" err="1" smtClean="0"/>
              <a:t>around</a:t>
            </a:r>
            <a:r>
              <a:rPr lang="nl-BE" dirty="0" smtClean="0"/>
              <a:t>: </a:t>
            </a:r>
            <a:endParaRPr lang="nl-BE" dirty="0"/>
          </a:p>
          <a:p>
            <a:pPr>
              <a:lnSpc>
                <a:spcPct val="90000"/>
              </a:lnSpc>
              <a:defRPr/>
            </a:pPr>
            <a:r>
              <a:rPr lang="nl-BE" dirty="0" smtClean="0"/>
              <a:t>Using a </a:t>
            </a:r>
            <a:r>
              <a:rPr lang="nl-BE" dirty="0" err="1" smtClean="0"/>
              <a:t>white</a:t>
            </a:r>
            <a:r>
              <a:rPr lang="nl-BE" dirty="0" smtClean="0"/>
              <a:t> </a:t>
            </a:r>
            <a:r>
              <a:rPr lang="nl-BE" dirty="0" err="1" smtClean="0"/>
              <a:t>cane</a:t>
            </a:r>
            <a:r>
              <a:rPr lang="nl-BE" dirty="0" smtClean="0"/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670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Multidisciplinarity</a:t>
            </a:r>
            <a:r>
              <a:rPr lang="nl-BE" dirty="0" smtClean="0"/>
              <a:t> </a:t>
            </a:r>
            <a:r>
              <a:rPr lang="nl-BE" dirty="0" err="1" smtClean="0"/>
              <a:t>implies</a:t>
            </a:r>
            <a:r>
              <a:rPr lang="nl-BE" dirty="0" smtClean="0"/>
              <a:t>:</a:t>
            </a:r>
            <a:endParaRPr lang="nl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nl-BE" dirty="0" smtClean="0"/>
              <a:t>Exchange of information</a:t>
            </a:r>
            <a:endParaRPr lang="nl-BE" dirty="0"/>
          </a:p>
          <a:p>
            <a:pPr>
              <a:defRPr/>
            </a:pPr>
            <a:r>
              <a:rPr lang="nl-BE" dirty="0" smtClean="0"/>
              <a:t>Exchange of </a:t>
            </a:r>
            <a:r>
              <a:rPr lang="nl-BE" dirty="0" err="1" smtClean="0"/>
              <a:t>ideas</a:t>
            </a:r>
            <a:r>
              <a:rPr lang="nl-BE" dirty="0" smtClean="0"/>
              <a:t> </a:t>
            </a:r>
            <a:endParaRPr lang="nl-BE" dirty="0"/>
          </a:p>
          <a:p>
            <a:pPr>
              <a:defRPr/>
            </a:pPr>
            <a:r>
              <a:rPr lang="nl-BE" dirty="0" smtClean="0"/>
              <a:t>Exchange of </a:t>
            </a:r>
            <a:r>
              <a:rPr lang="nl-BE" dirty="0" err="1" smtClean="0"/>
              <a:t>recommandations</a:t>
            </a:r>
            <a:r>
              <a:rPr lang="nl-BE" dirty="0" smtClean="0"/>
              <a:t> </a:t>
            </a:r>
            <a:endParaRPr lang="nl-BE" dirty="0"/>
          </a:p>
          <a:p>
            <a:pPr>
              <a:defRPr/>
            </a:pPr>
            <a:endParaRPr lang="nl-BE" dirty="0"/>
          </a:p>
          <a:p>
            <a:pPr>
              <a:defRPr/>
            </a:pPr>
            <a:r>
              <a:rPr lang="nl-BE" dirty="0" smtClean="0"/>
              <a:t>A </a:t>
            </a:r>
            <a:r>
              <a:rPr lang="nl-BE" dirty="0" err="1" smtClean="0"/>
              <a:t>good</a:t>
            </a:r>
            <a:r>
              <a:rPr lang="nl-BE" dirty="0" smtClean="0"/>
              <a:t> </a:t>
            </a:r>
            <a:r>
              <a:rPr lang="nl-BE" dirty="0" err="1" smtClean="0"/>
              <a:t>structure</a:t>
            </a:r>
            <a:r>
              <a:rPr lang="nl-BE" dirty="0" smtClean="0"/>
              <a:t> of the file!!!</a:t>
            </a:r>
            <a:endParaRPr lang="nl-BE" dirty="0"/>
          </a:p>
          <a:p>
            <a:pPr>
              <a:defRPr/>
            </a:pPr>
            <a:r>
              <a:rPr lang="nl-BE" dirty="0" smtClean="0"/>
              <a:t>A </a:t>
            </a:r>
            <a:r>
              <a:rPr lang="nl-BE" dirty="0" err="1" smtClean="0"/>
              <a:t>good</a:t>
            </a:r>
            <a:r>
              <a:rPr lang="nl-BE" dirty="0" smtClean="0"/>
              <a:t> </a:t>
            </a:r>
            <a:r>
              <a:rPr lang="nl-BE" dirty="0" err="1" smtClean="0"/>
              <a:t>structure</a:t>
            </a:r>
            <a:r>
              <a:rPr lang="nl-BE" dirty="0" smtClean="0"/>
              <a:t> of the protocol!!!</a:t>
            </a:r>
            <a:endParaRPr lang="nl-BE" dirty="0"/>
          </a:p>
          <a:p>
            <a:pPr>
              <a:defRPr/>
            </a:pP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256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The protocol of the </a:t>
            </a:r>
            <a:r>
              <a:rPr lang="nl-BE" dirty="0" err="1" smtClean="0"/>
              <a:t>behavioural</a:t>
            </a:r>
            <a:r>
              <a:rPr lang="nl-BE" dirty="0" smtClean="0"/>
              <a:t> optometrist </a:t>
            </a:r>
            <a:r>
              <a:rPr lang="nl-BE" dirty="0" err="1" smtClean="0"/>
              <a:t>contains</a:t>
            </a:r>
            <a:r>
              <a:rPr lang="nl-BE" dirty="0" smtClean="0"/>
              <a:t>: </a:t>
            </a:r>
            <a:endParaRPr lang="nl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  <a:defRPr/>
            </a:pPr>
            <a:r>
              <a:rPr lang="en-US" dirty="0" smtClean="0"/>
              <a:t>As much information as possible:</a:t>
            </a:r>
            <a:br>
              <a:rPr lang="en-US" dirty="0" smtClean="0"/>
            </a:br>
            <a:endParaRPr lang="nl-BE" dirty="0" smtClean="0"/>
          </a:p>
          <a:p>
            <a:pPr lvl="1">
              <a:defRPr/>
            </a:pPr>
            <a:r>
              <a:rPr lang="nl-BE" dirty="0" smtClean="0"/>
              <a:t>Data </a:t>
            </a:r>
            <a:r>
              <a:rPr lang="nl-BE" dirty="0" err="1" smtClean="0"/>
              <a:t>from</a:t>
            </a:r>
            <a:r>
              <a:rPr lang="nl-BE" dirty="0" smtClean="0"/>
              <a:t> the </a:t>
            </a:r>
            <a:r>
              <a:rPr lang="nl-BE" dirty="0" err="1" smtClean="0"/>
              <a:t>patient</a:t>
            </a:r>
            <a:r>
              <a:rPr lang="nl-BE" dirty="0" smtClean="0"/>
              <a:t>/</a:t>
            </a:r>
            <a:r>
              <a:rPr lang="nl-BE" dirty="0" err="1" smtClean="0"/>
              <a:t>client</a:t>
            </a:r>
            <a:r>
              <a:rPr lang="nl-BE" dirty="0" smtClean="0"/>
              <a:t> </a:t>
            </a:r>
          </a:p>
          <a:p>
            <a:pPr lvl="1">
              <a:defRPr/>
            </a:pPr>
            <a:r>
              <a:rPr lang="nl-BE" dirty="0" err="1" smtClean="0"/>
              <a:t>Refraction</a:t>
            </a:r>
            <a:endParaRPr lang="nl-BE" dirty="0"/>
          </a:p>
          <a:p>
            <a:pPr lvl="1">
              <a:defRPr/>
            </a:pPr>
            <a:r>
              <a:rPr lang="nl-BE" dirty="0" smtClean="0"/>
              <a:t>Tests </a:t>
            </a:r>
            <a:r>
              <a:rPr lang="nl-BE" dirty="0" err="1" smtClean="0"/>
              <a:t>performed</a:t>
            </a:r>
            <a:r>
              <a:rPr lang="nl-BE" dirty="0" smtClean="0"/>
              <a:t>  </a:t>
            </a:r>
            <a:endParaRPr lang="nl-BE" dirty="0"/>
          </a:p>
          <a:p>
            <a:pPr lvl="1">
              <a:defRPr/>
            </a:pPr>
            <a:r>
              <a:rPr lang="nl-BE" dirty="0" err="1" smtClean="0"/>
              <a:t>Proposed</a:t>
            </a:r>
            <a:r>
              <a:rPr lang="nl-BE" dirty="0" smtClean="0"/>
              <a:t> </a:t>
            </a:r>
            <a:r>
              <a:rPr lang="nl-BE" dirty="0" err="1" smtClean="0"/>
              <a:t>solutions</a:t>
            </a:r>
            <a:r>
              <a:rPr lang="nl-BE" dirty="0" smtClean="0"/>
              <a:t> (</a:t>
            </a:r>
            <a:r>
              <a:rPr lang="nl-BE" dirty="0" err="1" smtClean="0"/>
              <a:t>glasses</a:t>
            </a:r>
            <a:r>
              <a:rPr lang="nl-BE" dirty="0" smtClean="0"/>
              <a:t>, training </a:t>
            </a:r>
            <a:r>
              <a:rPr lang="nl-BE" dirty="0" err="1" smtClean="0"/>
              <a:t>exercises</a:t>
            </a:r>
            <a:r>
              <a:rPr lang="nl-BE" dirty="0" smtClean="0"/>
              <a:t> </a:t>
            </a:r>
            <a:r>
              <a:rPr lang="nl-BE" dirty="0"/>
              <a:t>...) </a:t>
            </a:r>
          </a:p>
          <a:p>
            <a:pPr lvl="1">
              <a:defRPr/>
            </a:pPr>
            <a:r>
              <a:rPr lang="nl-BE" dirty="0" err="1" smtClean="0"/>
              <a:t>Results</a:t>
            </a:r>
            <a:endParaRPr lang="nl-BE" dirty="0"/>
          </a:p>
          <a:p>
            <a:pPr lvl="1">
              <a:defRPr/>
            </a:pPr>
            <a:r>
              <a:rPr lang="nl-BE" dirty="0" smtClean="0"/>
              <a:t>Practical information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teachers</a:t>
            </a:r>
            <a:r>
              <a:rPr lang="nl-BE" dirty="0" smtClean="0"/>
              <a:t> </a:t>
            </a:r>
            <a:endParaRPr lang="nl-BE" dirty="0"/>
          </a:p>
          <a:p>
            <a:pPr lvl="1">
              <a:defRPr/>
            </a:pPr>
            <a:r>
              <a:rPr lang="nl-BE" dirty="0"/>
              <a:t>...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9729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Professionals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nl-BE" dirty="0" err="1" smtClean="0"/>
              <a:t>Optician</a:t>
            </a:r>
            <a:r>
              <a:rPr lang="nl-BE" dirty="0" smtClean="0"/>
              <a:t>-optometrist</a:t>
            </a:r>
            <a:endParaRPr lang="nl-BE" dirty="0"/>
          </a:p>
          <a:p>
            <a:pPr>
              <a:defRPr/>
            </a:pPr>
            <a:r>
              <a:rPr lang="nl-BE" dirty="0" err="1" smtClean="0"/>
              <a:t>Ophthalmologist</a:t>
            </a:r>
            <a:endParaRPr lang="nl-BE" dirty="0"/>
          </a:p>
          <a:p>
            <a:pPr>
              <a:defRPr/>
            </a:pPr>
            <a:r>
              <a:rPr lang="nl-BE" dirty="0" smtClean="0"/>
              <a:t>General practitioner</a:t>
            </a:r>
            <a:endParaRPr lang="nl-BE" dirty="0"/>
          </a:p>
          <a:p>
            <a:pPr>
              <a:defRPr/>
            </a:pPr>
            <a:r>
              <a:rPr lang="nl-BE" dirty="0"/>
              <a:t>Specialist</a:t>
            </a:r>
          </a:p>
          <a:p>
            <a:pPr>
              <a:defRPr/>
            </a:pPr>
            <a:r>
              <a:rPr lang="nl-BE" dirty="0" err="1" smtClean="0"/>
              <a:t>Psychologist</a:t>
            </a:r>
            <a:endParaRPr lang="nl-BE" dirty="0"/>
          </a:p>
          <a:p>
            <a:pPr>
              <a:defRPr/>
            </a:pPr>
            <a:r>
              <a:rPr lang="nl-BE" dirty="0" smtClean="0"/>
              <a:t>Speech </a:t>
            </a:r>
            <a:r>
              <a:rPr lang="nl-BE" dirty="0" err="1" smtClean="0"/>
              <a:t>pathologist</a:t>
            </a:r>
            <a:r>
              <a:rPr lang="nl-BE" dirty="0" smtClean="0"/>
              <a:t> </a:t>
            </a:r>
            <a:endParaRPr lang="nl-BE" dirty="0"/>
          </a:p>
          <a:p>
            <a:endParaRPr lang="nl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nl-BE" dirty="0" err="1" smtClean="0"/>
              <a:t>Occupational</a:t>
            </a:r>
            <a:r>
              <a:rPr lang="nl-BE" dirty="0" smtClean="0"/>
              <a:t> </a:t>
            </a:r>
            <a:r>
              <a:rPr lang="nl-BE" dirty="0" err="1" smtClean="0"/>
              <a:t>therapist</a:t>
            </a:r>
            <a:endParaRPr lang="nl-BE" dirty="0"/>
          </a:p>
          <a:p>
            <a:pPr>
              <a:defRPr/>
            </a:pPr>
            <a:r>
              <a:rPr lang="nl-BE" dirty="0" err="1" smtClean="0"/>
              <a:t>Physiotherapist</a:t>
            </a:r>
            <a:endParaRPr lang="nl-BE" dirty="0"/>
          </a:p>
          <a:p>
            <a:pPr>
              <a:defRPr/>
            </a:pPr>
            <a:r>
              <a:rPr lang="nl-BE" dirty="0" smtClean="0"/>
              <a:t>(CLS) </a:t>
            </a:r>
            <a:endParaRPr lang="nl-BE" dirty="0"/>
          </a:p>
          <a:p>
            <a:pPr>
              <a:defRPr/>
            </a:pPr>
            <a:r>
              <a:rPr lang="nl-BE" dirty="0" err="1" smtClean="0"/>
              <a:t>Osteopath</a:t>
            </a:r>
            <a:r>
              <a:rPr lang="nl-BE" dirty="0" smtClean="0"/>
              <a:t> </a:t>
            </a:r>
            <a:endParaRPr lang="nl-BE" dirty="0"/>
          </a:p>
          <a:p>
            <a:pPr>
              <a:defRPr/>
            </a:pPr>
            <a:r>
              <a:rPr lang="nl-BE" dirty="0" err="1" smtClean="0"/>
              <a:t>Homeopath</a:t>
            </a:r>
            <a:endParaRPr lang="nl-BE" dirty="0"/>
          </a:p>
          <a:p>
            <a:pPr>
              <a:defRPr/>
            </a:pPr>
            <a:r>
              <a:rPr lang="nl-BE" dirty="0" err="1" smtClean="0"/>
              <a:t>Others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4643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Creating</a:t>
            </a:r>
            <a:r>
              <a:rPr lang="nl-BE" dirty="0" smtClean="0"/>
              <a:t> a </a:t>
            </a:r>
            <a:r>
              <a:rPr lang="nl-BE" dirty="0" err="1" smtClean="0"/>
              <a:t>good</a:t>
            </a:r>
            <a:r>
              <a:rPr lang="nl-BE" dirty="0" smtClean="0"/>
              <a:t> file </a:t>
            </a:r>
            <a:endParaRPr lang="nl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nl-BE" dirty="0" err="1" smtClean="0"/>
              <a:t>To</a:t>
            </a:r>
            <a:r>
              <a:rPr lang="nl-BE" dirty="0" smtClean="0"/>
              <a:t> record the acts of the optometrist</a:t>
            </a:r>
          </a:p>
          <a:p>
            <a:pPr>
              <a:lnSpc>
                <a:spcPct val="80000"/>
              </a:lnSpc>
              <a:defRPr/>
            </a:pPr>
            <a:endParaRPr lang="nl-BE" dirty="0"/>
          </a:p>
          <a:p>
            <a:pPr>
              <a:lnSpc>
                <a:spcPct val="80000"/>
              </a:lnSpc>
              <a:defRPr/>
            </a:pPr>
            <a:r>
              <a:rPr lang="nl-BE" dirty="0" smtClean="0"/>
              <a:t>The </a:t>
            </a:r>
            <a:r>
              <a:rPr lang="nl-BE" dirty="0" err="1" smtClean="0"/>
              <a:t>patient</a:t>
            </a:r>
            <a:r>
              <a:rPr lang="nl-BE" dirty="0" smtClean="0"/>
              <a:t> has right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inspection</a:t>
            </a:r>
            <a:r>
              <a:rPr lang="nl-BE" dirty="0" smtClean="0"/>
              <a:t>  </a:t>
            </a:r>
            <a:endParaRPr lang="nl-BE" dirty="0"/>
          </a:p>
          <a:p>
            <a:pPr>
              <a:lnSpc>
                <a:spcPct val="80000"/>
              </a:lnSpc>
              <a:defRPr/>
            </a:pPr>
            <a:endParaRPr lang="nl-BE" dirty="0" smtClean="0"/>
          </a:p>
          <a:p>
            <a:pPr>
              <a:lnSpc>
                <a:spcPct val="80000"/>
              </a:lnSpc>
              <a:defRPr/>
            </a:pPr>
            <a:r>
              <a:rPr lang="nl-BE" dirty="0" smtClean="0"/>
              <a:t>The optometrist </a:t>
            </a:r>
            <a:r>
              <a:rPr lang="nl-BE" dirty="0" err="1" smtClean="0"/>
              <a:t>should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able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demonstrate</a:t>
            </a:r>
            <a:r>
              <a:rPr lang="nl-BE" dirty="0" smtClean="0"/>
              <a:t> his </a:t>
            </a:r>
            <a:r>
              <a:rPr lang="nl-BE" dirty="0" err="1" smtClean="0"/>
              <a:t>recommandations</a:t>
            </a:r>
            <a:r>
              <a:rPr lang="nl-BE" dirty="0" smtClean="0"/>
              <a:t> </a:t>
            </a:r>
            <a:r>
              <a:rPr lang="nl-BE" dirty="0" err="1" smtClean="0"/>
              <a:t>afterwards</a:t>
            </a:r>
            <a:r>
              <a:rPr lang="nl-B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338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Creating</a:t>
            </a:r>
            <a:r>
              <a:rPr lang="nl-BE" dirty="0" smtClean="0"/>
              <a:t> a </a:t>
            </a:r>
            <a:r>
              <a:rPr lang="nl-BE" dirty="0" err="1" smtClean="0"/>
              <a:t>good</a:t>
            </a:r>
            <a:r>
              <a:rPr lang="nl-BE" dirty="0" smtClean="0"/>
              <a:t> file </a:t>
            </a:r>
            <a:endParaRPr lang="nl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/>
              <a:t>Medical data may </a:t>
            </a:r>
            <a:r>
              <a:rPr lang="en-US" dirty="0" smtClean="0"/>
              <a:t>not be </a:t>
            </a:r>
            <a:r>
              <a:rPr lang="en-US" dirty="0"/>
              <a:t>communicated to third parties unless the patient requests it in </a:t>
            </a:r>
            <a:r>
              <a:rPr lang="en-US" dirty="0" smtClean="0"/>
              <a:t>writing</a:t>
            </a:r>
          </a:p>
          <a:p>
            <a:pPr>
              <a:lnSpc>
                <a:spcPct val="80000"/>
              </a:lnSpc>
              <a:defRPr/>
            </a:pPr>
            <a:endParaRPr lang="nl-BE" dirty="0" smtClean="0"/>
          </a:p>
          <a:p>
            <a:pPr>
              <a:lnSpc>
                <a:spcPct val="80000"/>
              </a:lnSpc>
              <a:defRPr/>
            </a:pPr>
            <a:r>
              <a:rPr lang="en-US" dirty="0"/>
              <a:t>Save the file no longer than 10 years after the last visit of the </a:t>
            </a:r>
            <a:r>
              <a:rPr lang="en-US" dirty="0" smtClean="0"/>
              <a:t>patient (some countries)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0434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A </a:t>
            </a:r>
            <a:r>
              <a:rPr lang="nl-BE" dirty="0" err="1" smtClean="0"/>
              <a:t>good</a:t>
            </a:r>
            <a:r>
              <a:rPr lang="nl-BE" dirty="0" smtClean="0"/>
              <a:t> file </a:t>
            </a:r>
            <a:r>
              <a:rPr lang="nl-BE" dirty="0" err="1" smtClean="0"/>
              <a:t>contains</a:t>
            </a:r>
            <a:r>
              <a:rPr lang="nl-BE" dirty="0" smtClean="0"/>
              <a:t>:</a:t>
            </a:r>
            <a:endParaRPr lang="nl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nl-BE" sz="2800" dirty="0" smtClean="0"/>
              <a:t>Personal data of the </a:t>
            </a:r>
            <a:r>
              <a:rPr lang="nl-BE" sz="2800" dirty="0" err="1" smtClean="0"/>
              <a:t>patient</a:t>
            </a:r>
            <a:r>
              <a:rPr lang="nl-BE" sz="2800" dirty="0" smtClean="0"/>
              <a:t> </a:t>
            </a:r>
            <a:endParaRPr lang="nl-BE" sz="2800" dirty="0"/>
          </a:p>
          <a:p>
            <a:pPr>
              <a:lnSpc>
                <a:spcPct val="90000"/>
              </a:lnSpc>
              <a:defRPr/>
            </a:pPr>
            <a:r>
              <a:rPr lang="nl-BE" sz="2800" dirty="0" err="1" smtClean="0"/>
              <a:t>Ophthalmic</a:t>
            </a:r>
            <a:r>
              <a:rPr lang="nl-BE" sz="2800" dirty="0" smtClean="0"/>
              <a:t> diagnosis</a:t>
            </a:r>
          </a:p>
          <a:p>
            <a:pPr>
              <a:lnSpc>
                <a:spcPct val="90000"/>
              </a:lnSpc>
              <a:defRPr/>
            </a:pPr>
            <a:r>
              <a:rPr lang="nl-BE" sz="2800" dirty="0" smtClean="0"/>
              <a:t>Inventory </a:t>
            </a:r>
            <a:r>
              <a:rPr lang="nl-BE" sz="2800" dirty="0" smtClean="0"/>
              <a:t>of </a:t>
            </a:r>
            <a:r>
              <a:rPr lang="nl-BE" sz="2800" dirty="0" err="1" smtClean="0"/>
              <a:t>existing</a:t>
            </a:r>
            <a:r>
              <a:rPr lang="nl-BE" sz="2800" dirty="0" smtClean="0"/>
              <a:t> </a:t>
            </a:r>
            <a:r>
              <a:rPr lang="nl-BE" sz="2800" dirty="0" err="1" smtClean="0"/>
              <a:t>devices</a:t>
            </a:r>
            <a:r>
              <a:rPr lang="nl-BE" sz="2800" dirty="0" smtClean="0"/>
              <a:t> (as complete as </a:t>
            </a:r>
            <a:r>
              <a:rPr lang="nl-BE" sz="2800" dirty="0" err="1" smtClean="0"/>
              <a:t>possible</a:t>
            </a:r>
            <a:r>
              <a:rPr lang="nl-BE" sz="2800" dirty="0" smtClean="0"/>
              <a:t>)</a:t>
            </a:r>
            <a:endParaRPr lang="nl-BE" sz="2800" dirty="0"/>
          </a:p>
          <a:p>
            <a:pPr>
              <a:lnSpc>
                <a:spcPct val="90000"/>
              </a:lnSpc>
              <a:defRPr/>
            </a:pPr>
            <a:r>
              <a:rPr lang="nl-BE" sz="2800" dirty="0" err="1" smtClean="0"/>
              <a:t>Anamnesis</a:t>
            </a:r>
            <a:r>
              <a:rPr lang="nl-BE" sz="2800" dirty="0" smtClean="0"/>
              <a:t>: </a:t>
            </a:r>
            <a:r>
              <a:rPr lang="nl-BE" sz="2800" dirty="0" err="1" smtClean="0"/>
              <a:t>extensive</a:t>
            </a:r>
            <a:r>
              <a:rPr lang="nl-BE" sz="2800" dirty="0" smtClean="0"/>
              <a:t> </a:t>
            </a:r>
            <a:r>
              <a:rPr lang="nl-BE" sz="2800" dirty="0" err="1" smtClean="0"/>
              <a:t>questioning</a:t>
            </a:r>
            <a:r>
              <a:rPr lang="nl-BE" sz="2800" dirty="0" smtClean="0"/>
              <a:t> </a:t>
            </a:r>
            <a:endParaRPr lang="nl-BE" sz="2800" dirty="0"/>
          </a:p>
          <a:p>
            <a:pPr lvl="1">
              <a:lnSpc>
                <a:spcPct val="90000"/>
              </a:lnSpc>
              <a:defRPr/>
            </a:pPr>
            <a:r>
              <a:rPr lang="nl-BE" sz="2400" dirty="0" smtClean="0"/>
              <a:t>How is the </a:t>
            </a:r>
            <a:r>
              <a:rPr lang="nl-BE" sz="2400" dirty="0" err="1" smtClean="0"/>
              <a:t>patient’s</a:t>
            </a:r>
            <a:r>
              <a:rPr lang="nl-BE" sz="2400" dirty="0" smtClean="0"/>
              <a:t> </a:t>
            </a:r>
            <a:r>
              <a:rPr lang="nl-BE" sz="2400" dirty="0" err="1" smtClean="0"/>
              <a:t>participation</a:t>
            </a:r>
            <a:r>
              <a:rPr lang="nl-BE" sz="2400" dirty="0" smtClean="0"/>
              <a:t>? </a:t>
            </a:r>
            <a:endParaRPr lang="nl-BE" sz="2400" dirty="0"/>
          </a:p>
          <a:p>
            <a:pPr lvl="1">
              <a:lnSpc>
                <a:spcPct val="90000"/>
              </a:lnSpc>
              <a:defRPr/>
            </a:pPr>
            <a:r>
              <a:rPr lang="nl-BE" sz="2400" dirty="0" err="1" smtClean="0"/>
              <a:t>What</a:t>
            </a:r>
            <a:r>
              <a:rPr lang="nl-BE" sz="2400" dirty="0" smtClean="0"/>
              <a:t> </a:t>
            </a:r>
            <a:r>
              <a:rPr lang="nl-BE" sz="2400" dirty="0" err="1" smtClean="0"/>
              <a:t>activities</a:t>
            </a:r>
            <a:r>
              <a:rPr lang="nl-BE" sz="2400" dirty="0" smtClean="0"/>
              <a:t> are </a:t>
            </a:r>
            <a:r>
              <a:rPr lang="nl-BE" sz="2400" dirty="0" err="1" smtClean="0"/>
              <a:t>limited</a:t>
            </a:r>
            <a:r>
              <a:rPr lang="nl-BE" sz="2400" dirty="0" smtClean="0"/>
              <a:t>?</a:t>
            </a:r>
            <a:endParaRPr lang="nl-BE" sz="2400" dirty="0"/>
          </a:p>
          <a:p>
            <a:pPr>
              <a:lnSpc>
                <a:spcPct val="90000"/>
              </a:lnSpc>
              <a:defRPr/>
            </a:pPr>
            <a:r>
              <a:rPr lang="nl-BE" sz="2800" dirty="0" smtClean="0"/>
              <a:t>Inventory of </a:t>
            </a:r>
            <a:r>
              <a:rPr lang="nl-BE" sz="2800" dirty="0" err="1" smtClean="0"/>
              <a:t>activities</a:t>
            </a:r>
            <a:endParaRPr lang="nl-BE" sz="28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142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BE" dirty="0" err="1" smtClean="0"/>
              <a:t>Activities</a:t>
            </a:r>
            <a:r>
              <a:rPr lang="nl-BE" dirty="0" smtClean="0"/>
              <a:t> list </a:t>
            </a:r>
            <a:r>
              <a:rPr lang="nl-BE" dirty="0" err="1" smtClean="0"/>
              <a:t>with</a:t>
            </a:r>
            <a:r>
              <a:rPr lang="nl-BE" dirty="0" smtClean="0"/>
              <a:t> ICIDH </a:t>
            </a:r>
            <a:r>
              <a:rPr lang="nl-BE" dirty="0" err="1" smtClean="0"/>
              <a:t>categories</a:t>
            </a:r>
            <a:endParaRPr lang="nl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  <a:defRPr/>
            </a:pPr>
            <a:endParaRPr lang="en-US" dirty="0" smtClean="0"/>
          </a:p>
          <a:p>
            <a:pPr marL="514350" indent="-514350">
              <a:buAutoNum type="arabicPeriod"/>
              <a:defRPr/>
            </a:pPr>
            <a:r>
              <a:rPr lang="en-US" dirty="0" smtClean="0"/>
              <a:t>See and recognize</a:t>
            </a:r>
          </a:p>
          <a:p>
            <a:pPr marL="514350" indent="-514350">
              <a:buAutoNum type="arabicPeriod"/>
              <a:defRPr/>
            </a:pPr>
            <a:r>
              <a:rPr lang="en-US" dirty="0" smtClean="0"/>
              <a:t>Learn</a:t>
            </a:r>
            <a:r>
              <a:rPr lang="en-US" dirty="0"/>
              <a:t>, apply knowledge and </a:t>
            </a:r>
            <a:r>
              <a:rPr lang="en-US" dirty="0" smtClean="0"/>
              <a:t>tasks</a:t>
            </a:r>
          </a:p>
          <a:p>
            <a:pPr marL="514350" indent="-514350">
              <a:buAutoNum type="arabicPeriod"/>
              <a:defRPr/>
            </a:pPr>
            <a:r>
              <a:rPr lang="en-US" dirty="0" smtClean="0"/>
              <a:t>Communicate</a:t>
            </a:r>
          </a:p>
          <a:p>
            <a:pPr marL="514350" indent="-514350">
              <a:buAutoNum type="arabicPeriod"/>
              <a:defRPr/>
            </a:pPr>
            <a:r>
              <a:rPr lang="en-US" dirty="0" smtClean="0"/>
              <a:t>Moving activities</a:t>
            </a:r>
          </a:p>
          <a:p>
            <a:pPr marL="514350" indent="-514350">
              <a:buAutoNum type="arabicPeriod"/>
              <a:defRPr/>
            </a:pPr>
            <a:r>
              <a:rPr lang="en-US" dirty="0" smtClean="0"/>
              <a:t>Move (from one place to another)</a:t>
            </a:r>
          </a:p>
          <a:p>
            <a:pPr marL="514350" indent="-514350">
              <a:buAutoNum type="arabicPeriod"/>
              <a:defRPr/>
            </a:pPr>
            <a:endParaRPr lang="en-US" dirty="0" smtClean="0"/>
          </a:p>
          <a:p>
            <a:pPr marL="514350" indent="-514350">
              <a:buAutoNum type="arabicPeriod"/>
              <a:defRPr/>
            </a:pPr>
            <a:endParaRPr lang="en-US" dirty="0"/>
          </a:p>
          <a:p>
            <a:pPr>
              <a:buNone/>
              <a:defRPr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8345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/>
              <a:t>Activities</a:t>
            </a:r>
            <a:r>
              <a:rPr lang="nl-BE" dirty="0"/>
              <a:t> list </a:t>
            </a:r>
            <a:r>
              <a:rPr lang="nl-BE" dirty="0" err="1"/>
              <a:t>with</a:t>
            </a:r>
            <a:r>
              <a:rPr lang="nl-BE" dirty="0"/>
              <a:t> ICIDH </a:t>
            </a:r>
            <a:r>
              <a:rPr lang="nl-BE" dirty="0" err="1"/>
              <a:t>categories</a:t>
            </a:r>
            <a:endParaRPr lang="nl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n-US" dirty="0" smtClean="0"/>
              <a:t>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dirty="0" smtClean="0"/>
              <a:t>6. Activities </a:t>
            </a:r>
            <a:r>
              <a:rPr lang="en-US" dirty="0"/>
              <a:t>of daily </a:t>
            </a:r>
            <a:r>
              <a:rPr lang="en-US" dirty="0" smtClean="0"/>
              <a:t>living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dirty="0" smtClean="0"/>
              <a:t>7</a:t>
            </a:r>
            <a:r>
              <a:rPr lang="en-US" dirty="0"/>
              <a:t>. </a:t>
            </a:r>
            <a:r>
              <a:rPr lang="en-US" dirty="0" smtClean="0"/>
              <a:t>Household activities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dirty="0" smtClean="0"/>
              <a:t>8</a:t>
            </a:r>
            <a:r>
              <a:rPr lang="en-US" dirty="0"/>
              <a:t>. Interpersonal </a:t>
            </a:r>
            <a:r>
              <a:rPr lang="en-US" dirty="0" smtClean="0"/>
              <a:t>behavior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dirty="0" smtClean="0"/>
              <a:t>9</a:t>
            </a:r>
            <a:r>
              <a:rPr lang="en-US" dirty="0"/>
              <a:t>. </a:t>
            </a:r>
            <a:r>
              <a:rPr lang="en-US" dirty="0" smtClean="0"/>
              <a:t>Deal </a:t>
            </a:r>
            <a:r>
              <a:rPr lang="en-US" dirty="0"/>
              <a:t>with special </a:t>
            </a:r>
            <a:r>
              <a:rPr lang="en-US" dirty="0" smtClean="0"/>
              <a:t>situations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dirty="0" smtClean="0"/>
              <a:t>10</a:t>
            </a:r>
            <a:r>
              <a:rPr lang="en-US" dirty="0"/>
              <a:t>. Use of </a:t>
            </a:r>
            <a:r>
              <a:rPr lang="en-US" dirty="0" smtClean="0"/>
              <a:t>visual and/or </a:t>
            </a:r>
            <a:r>
              <a:rPr lang="en-US" dirty="0" smtClean="0"/>
              <a:t>other 	technology </a:t>
            </a:r>
            <a:endParaRPr lang="en-US" dirty="0"/>
          </a:p>
          <a:p>
            <a:pPr>
              <a:lnSpc>
                <a:spcPct val="90000"/>
              </a:lnSpc>
              <a:buNone/>
              <a:defRPr/>
            </a:pP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7348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 </a:t>
            </a:r>
            <a:r>
              <a:rPr lang="nl-BE" dirty="0" err="1"/>
              <a:t>good</a:t>
            </a:r>
            <a:r>
              <a:rPr lang="nl-BE" dirty="0"/>
              <a:t> file </a:t>
            </a:r>
            <a:r>
              <a:rPr lang="nl-BE" dirty="0" err="1"/>
              <a:t>contains</a:t>
            </a:r>
            <a:r>
              <a:rPr lang="nl-BE" dirty="0"/>
              <a:t>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Finding out the participation</a:t>
            </a:r>
            <a:br>
              <a:rPr lang="en-US" dirty="0"/>
            </a:b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1</a:t>
            </a:r>
            <a:r>
              <a:rPr lang="en-US" dirty="0"/>
              <a:t>. In home care</a:t>
            </a:r>
            <a:br>
              <a:rPr lang="en-US" dirty="0"/>
            </a:br>
            <a:r>
              <a:rPr lang="en-US" dirty="0"/>
              <a:t>2. </a:t>
            </a:r>
            <a:r>
              <a:rPr lang="en-US" dirty="0" smtClean="0"/>
              <a:t>In </a:t>
            </a:r>
            <a:r>
              <a:rPr lang="en-US" dirty="0"/>
              <a:t>mobility</a:t>
            </a:r>
            <a:br>
              <a:rPr lang="en-US" dirty="0"/>
            </a:br>
            <a:r>
              <a:rPr lang="en-US" dirty="0"/>
              <a:t>3. In exchanging information</a:t>
            </a:r>
            <a:br>
              <a:rPr lang="en-US" dirty="0"/>
            </a:br>
            <a:r>
              <a:rPr lang="en-US" dirty="0"/>
              <a:t>4. In social relationships</a:t>
            </a:r>
            <a:br>
              <a:rPr lang="en-US" dirty="0"/>
            </a:br>
            <a:r>
              <a:rPr lang="en-US" dirty="0"/>
              <a:t>5. In </a:t>
            </a:r>
            <a:r>
              <a:rPr lang="en-US" dirty="0" smtClean="0"/>
              <a:t>education</a:t>
            </a:r>
            <a:r>
              <a:rPr lang="en-US" dirty="0"/>
              <a:t>, work, leisure and </a:t>
            </a:r>
            <a:r>
              <a:rPr lang="en-US" dirty="0" smtClean="0"/>
              <a:t>	spirituality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6. In civil and social life</a:t>
            </a:r>
          </a:p>
          <a:p>
            <a:pPr>
              <a:lnSpc>
                <a:spcPct val="90000"/>
              </a:lnSpc>
              <a:defRPr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3238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Finding</a:t>
            </a:r>
            <a:r>
              <a:rPr lang="nl-BE" dirty="0" smtClean="0"/>
              <a:t> out the </a:t>
            </a:r>
            <a:r>
              <a:rPr lang="nl-BE" dirty="0" err="1" smtClean="0"/>
              <a:t>participation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90000"/>
              </a:lnSpc>
              <a:buNone/>
              <a:defRPr/>
            </a:pPr>
            <a:endParaRPr lang="nl-BE" sz="2400" dirty="0"/>
          </a:p>
          <a:p>
            <a:pPr lvl="1">
              <a:lnSpc>
                <a:spcPct val="90000"/>
              </a:lnSpc>
              <a:buNone/>
              <a:defRPr/>
            </a:pPr>
            <a:r>
              <a:rPr lang="nl-BE" sz="2400" dirty="0"/>
              <a:t> 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The patient "chooses" its own category of participation based on what he considers important!</a:t>
            </a:r>
          </a:p>
          <a:p>
            <a:pPr lvl="1">
              <a:lnSpc>
                <a:spcPct val="90000"/>
              </a:lnSpc>
              <a:buNone/>
              <a:defRPr/>
            </a:pPr>
            <a:endParaRPr lang="nl-BE" sz="3600" dirty="0">
              <a:solidFill>
                <a:srgbClr val="FF0000"/>
              </a:solidFill>
            </a:endParaRPr>
          </a:p>
          <a:p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31683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A </a:t>
            </a:r>
            <a:r>
              <a:rPr lang="nl-BE" dirty="0" err="1"/>
              <a:t>good</a:t>
            </a:r>
            <a:r>
              <a:rPr lang="nl-BE" dirty="0"/>
              <a:t> file </a:t>
            </a:r>
            <a:r>
              <a:rPr lang="nl-BE" dirty="0" err="1" smtClean="0"/>
              <a:t>contains</a:t>
            </a:r>
            <a:r>
              <a:rPr lang="nl-BE" dirty="0" smtClean="0"/>
              <a:t>:</a:t>
            </a:r>
            <a:endParaRPr lang="nl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2800" dirty="0"/>
              <a:t>Evaluation of </a:t>
            </a:r>
            <a:r>
              <a:rPr lang="en-US" sz="2800" dirty="0" smtClean="0"/>
              <a:t>existing visual aids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- Some </a:t>
            </a:r>
            <a:r>
              <a:rPr lang="en-US" sz="2800" dirty="0"/>
              <a:t>activities require specific </a:t>
            </a:r>
            <a:r>
              <a:rPr lang="en-US" sz="2800" dirty="0" smtClean="0"/>
              <a:t>visual aids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- Estimation </a:t>
            </a:r>
            <a:r>
              <a:rPr lang="en-US" sz="2800" dirty="0"/>
              <a:t>of the "possible increase" of </a:t>
            </a:r>
            <a:r>
              <a:rPr lang="en-US" sz="2800" dirty="0" smtClean="0"/>
              <a:t>	activity</a:t>
            </a:r>
            <a:r>
              <a:rPr lang="en-US" sz="2800" dirty="0"/>
              <a:t>: often </a:t>
            </a:r>
            <a:r>
              <a:rPr lang="en-US" sz="2800" dirty="0" smtClean="0"/>
              <a:t>differs between </a:t>
            </a:r>
            <a:r>
              <a:rPr lang="en-US" sz="2800" dirty="0"/>
              <a:t>the </a:t>
            </a:r>
            <a:r>
              <a:rPr lang="en-US" sz="2800" dirty="0" smtClean="0"/>
              <a:t>	optometrist </a:t>
            </a:r>
            <a:r>
              <a:rPr lang="en-US" sz="2800" dirty="0"/>
              <a:t>and the patient (much more </a:t>
            </a:r>
            <a:r>
              <a:rPr lang="en-US" sz="2800" dirty="0" smtClean="0"/>
              <a:t>	positive </a:t>
            </a:r>
            <a:r>
              <a:rPr lang="en-US" sz="2800" dirty="0"/>
              <a:t>than the reality)</a:t>
            </a:r>
            <a:br>
              <a:rPr lang="en-US" sz="2800" dirty="0"/>
            </a:br>
            <a:r>
              <a:rPr lang="en-US" sz="2800" dirty="0" smtClean="0"/>
              <a:t>- Visual aids quickly </a:t>
            </a:r>
            <a:r>
              <a:rPr lang="en-US" sz="2800" dirty="0"/>
              <a:t>reach their limits of </a:t>
            </a:r>
            <a:r>
              <a:rPr lang="en-US" sz="2800" dirty="0" smtClean="0"/>
              <a:t>	potential</a:t>
            </a:r>
            <a:r>
              <a:rPr lang="en-US" sz="2800" dirty="0"/>
              <a:t/>
            </a:r>
            <a:br>
              <a:rPr lang="en-US" sz="2800" dirty="0"/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9410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Evaluation of </a:t>
            </a:r>
            <a:r>
              <a:rPr lang="nl-BE" dirty="0" err="1" smtClean="0"/>
              <a:t>existing</a:t>
            </a:r>
            <a:r>
              <a:rPr lang="nl-BE" dirty="0" smtClean="0"/>
              <a:t> </a:t>
            </a:r>
            <a:r>
              <a:rPr lang="nl-BE" dirty="0" err="1" smtClean="0"/>
              <a:t>visual</a:t>
            </a:r>
            <a:r>
              <a:rPr lang="nl-BE" dirty="0" smtClean="0"/>
              <a:t> aids </a:t>
            </a:r>
            <a:endParaRPr lang="nl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en-US" sz="2800" dirty="0"/>
              <a:t>Education: Advantages and disadvantages </a:t>
            </a:r>
            <a:endParaRPr lang="nl-BE" sz="2800" dirty="0"/>
          </a:p>
          <a:p>
            <a:pPr>
              <a:buNone/>
              <a:defRPr/>
            </a:pPr>
            <a:endParaRPr lang="nl-BE" sz="2800" dirty="0"/>
          </a:p>
          <a:p>
            <a:pPr lvl="1">
              <a:defRPr/>
            </a:pPr>
            <a:r>
              <a:rPr lang="en-US" sz="2400" dirty="0"/>
              <a:t>Understanding the benefits:</a:t>
            </a:r>
            <a:br>
              <a:rPr lang="en-US" sz="2400" dirty="0"/>
            </a:br>
            <a:endParaRPr lang="nl-BE" sz="2000" dirty="0" smtClean="0"/>
          </a:p>
          <a:p>
            <a:pPr lvl="2">
              <a:defRPr/>
            </a:pPr>
            <a:r>
              <a:rPr lang="en-US" sz="2000" dirty="0" smtClean="0"/>
              <a:t>Visualization of details</a:t>
            </a:r>
          </a:p>
          <a:p>
            <a:pPr lvl="2">
              <a:defRPr/>
            </a:pPr>
            <a:r>
              <a:rPr lang="en-US" sz="2000" dirty="0" smtClean="0"/>
              <a:t>Enlarge </a:t>
            </a:r>
            <a:endParaRPr lang="nl-BE" sz="2000" dirty="0" smtClean="0"/>
          </a:p>
          <a:p>
            <a:pPr lvl="1">
              <a:defRPr/>
            </a:pPr>
            <a:endParaRPr lang="nl-BE" sz="2400" dirty="0" smtClean="0"/>
          </a:p>
        </p:txBody>
      </p:sp>
    </p:spTree>
    <p:extLst>
      <p:ext uri="{BB962C8B-B14F-4D97-AF65-F5344CB8AC3E}">
        <p14:creationId xmlns:p14="http://schemas.microsoft.com/office/powerpoint/2010/main" val="197590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Evaluation of </a:t>
            </a:r>
            <a:r>
              <a:rPr lang="nl-BE" dirty="0" err="1" smtClean="0"/>
              <a:t>existing</a:t>
            </a:r>
            <a:r>
              <a:rPr lang="nl-BE" dirty="0" smtClean="0"/>
              <a:t> </a:t>
            </a:r>
            <a:r>
              <a:rPr lang="nl-BE" dirty="0" err="1" smtClean="0"/>
              <a:t>visual</a:t>
            </a:r>
            <a:r>
              <a:rPr lang="nl-BE" dirty="0" smtClean="0"/>
              <a:t> aids </a:t>
            </a:r>
            <a:endParaRPr lang="nl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en-US" sz="2800" dirty="0"/>
              <a:t>Education: Advantages and disadvantages </a:t>
            </a:r>
            <a:endParaRPr lang="nl-BE" sz="2800" dirty="0"/>
          </a:p>
          <a:p>
            <a:pPr>
              <a:buNone/>
              <a:defRPr/>
            </a:pPr>
            <a:endParaRPr lang="nl-BE" sz="2800" dirty="0"/>
          </a:p>
          <a:p>
            <a:pPr lvl="1">
              <a:defRPr/>
            </a:pPr>
            <a:r>
              <a:rPr lang="fr-BE" sz="2400" dirty="0" err="1" smtClean="0"/>
              <a:t>Understanding</a:t>
            </a:r>
            <a:r>
              <a:rPr lang="fr-BE" sz="2400" dirty="0" smtClean="0"/>
              <a:t> </a:t>
            </a:r>
            <a:r>
              <a:rPr lang="fr-BE" sz="2400" dirty="0"/>
              <a:t>the </a:t>
            </a:r>
            <a:r>
              <a:rPr lang="fr-BE" sz="2400" dirty="0" err="1" smtClean="0"/>
              <a:t>disadvantages</a:t>
            </a:r>
            <a:r>
              <a:rPr lang="fr-BE" sz="2400" dirty="0" smtClean="0"/>
              <a:t>: </a:t>
            </a:r>
            <a:endParaRPr lang="nl-BE" sz="2400" dirty="0" smtClean="0"/>
          </a:p>
          <a:p>
            <a:pPr lvl="2">
              <a:defRPr/>
            </a:pPr>
            <a:r>
              <a:rPr lang="fr-BE" sz="2000" dirty="0" err="1"/>
              <a:t>Physical</a:t>
            </a:r>
            <a:r>
              <a:rPr lang="fr-BE" sz="2000" dirty="0"/>
              <a:t> </a:t>
            </a:r>
            <a:r>
              <a:rPr lang="fr-BE" sz="2000" dirty="0" err="1"/>
              <a:t>boundaries</a:t>
            </a:r>
            <a:r>
              <a:rPr lang="fr-BE" sz="2000" dirty="0"/>
              <a:t> (vision</a:t>
            </a:r>
            <a:r>
              <a:rPr lang="fr-BE" sz="2000" dirty="0" smtClean="0"/>
              <a:t>)</a:t>
            </a:r>
          </a:p>
          <a:p>
            <a:pPr lvl="2">
              <a:defRPr/>
            </a:pPr>
            <a:r>
              <a:rPr lang="fr-BE" sz="2000" dirty="0" err="1"/>
              <a:t>Practical</a:t>
            </a:r>
            <a:r>
              <a:rPr lang="fr-BE" sz="2000" dirty="0"/>
              <a:t> </a:t>
            </a:r>
            <a:r>
              <a:rPr lang="fr-BE" sz="2000" dirty="0" err="1"/>
              <a:t>limits</a:t>
            </a:r>
            <a:r>
              <a:rPr lang="fr-BE" sz="2000" dirty="0"/>
              <a:t> (</a:t>
            </a:r>
            <a:r>
              <a:rPr lang="fr-BE" sz="2000" dirty="0" err="1"/>
              <a:t>unaesthetic</a:t>
            </a:r>
            <a:r>
              <a:rPr lang="fr-BE" sz="2000" dirty="0"/>
              <a:t>, </a:t>
            </a:r>
            <a:r>
              <a:rPr lang="fr-BE" sz="2000" dirty="0" err="1"/>
              <a:t>heavy</a:t>
            </a:r>
            <a:r>
              <a:rPr lang="fr-BE" sz="2000" dirty="0"/>
              <a:t>, </a:t>
            </a:r>
            <a:r>
              <a:rPr lang="fr-BE" sz="2000" dirty="0" smtClean="0"/>
              <a:t>...)</a:t>
            </a:r>
          </a:p>
          <a:p>
            <a:pPr lvl="2">
              <a:defRPr/>
            </a:pPr>
            <a:r>
              <a:rPr lang="en-US" sz="2000" dirty="0"/>
              <a:t>Technical limits (diameter of a </a:t>
            </a:r>
            <a:r>
              <a:rPr lang="en-US" sz="2000" dirty="0" smtClean="0"/>
              <a:t>magnifier)</a:t>
            </a:r>
          </a:p>
          <a:p>
            <a:pPr lvl="2">
              <a:defRPr/>
            </a:pPr>
            <a:r>
              <a:rPr lang="en-US" sz="2000" dirty="0" smtClean="0"/>
              <a:t>Others (</a:t>
            </a:r>
            <a:r>
              <a:rPr lang="en-US" sz="2000" dirty="0"/>
              <a:t>rheumatism, spasms, emotional </a:t>
            </a:r>
            <a:r>
              <a:rPr lang="en-US" sz="2000" dirty="0" smtClean="0"/>
              <a:t>objections)</a:t>
            </a:r>
            <a:endParaRPr lang="nl-BE" sz="20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8410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Competences</a:t>
            </a:r>
            <a:r>
              <a:rPr lang="nl-BE" dirty="0" smtClean="0"/>
              <a:t>:</a:t>
            </a:r>
            <a:endParaRPr lang="nl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BE" dirty="0"/>
              <a:t>Expert</a:t>
            </a:r>
          </a:p>
          <a:p>
            <a:pPr>
              <a:defRPr/>
            </a:pPr>
            <a:r>
              <a:rPr lang="nl-BE" dirty="0"/>
              <a:t>Communicator</a:t>
            </a:r>
          </a:p>
          <a:p>
            <a:pPr>
              <a:defRPr/>
            </a:pPr>
            <a:r>
              <a:rPr lang="nl-BE" dirty="0" err="1"/>
              <a:t>Teamplayer</a:t>
            </a:r>
            <a:endParaRPr lang="nl-BE" dirty="0"/>
          </a:p>
          <a:p>
            <a:pPr>
              <a:defRPr/>
            </a:pPr>
            <a:r>
              <a:rPr lang="nl-BE" dirty="0" smtClean="0"/>
              <a:t>Care provider</a:t>
            </a:r>
            <a:endParaRPr lang="nl-BE" dirty="0"/>
          </a:p>
          <a:p>
            <a:pPr>
              <a:defRPr/>
            </a:pPr>
            <a:r>
              <a:rPr lang="nl-BE" dirty="0" err="1"/>
              <a:t>Longlife</a:t>
            </a:r>
            <a:r>
              <a:rPr lang="nl-BE" dirty="0"/>
              <a:t> </a:t>
            </a:r>
            <a:r>
              <a:rPr lang="nl-BE" dirty="0" err="1"/>
              <a:t>learning</a:t>
            </a:r>
            <a:r>
              <a:rPr lang="nl-BE" dirty="0"/>
              <a:t>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7234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 </a:t>
            </a:r>
            <a:r>
              <a:rPr lang="nl-BE" dirty="0" err="1"/>
              <a:t>good</a:t>
            </a:r>
            <a:r>
              <a:rPr lang="nl-BE" dirty="0"/>
              <a:t> file </a:t>
            </a:r>
            <a:r>
              <a:rPr lang="nl-BE" dirty="0" err="1"/>
              <a:t>contains</a:t>
            </a:r>
            <a:r>
              <a:rPr lang="nl-BE" dirty="0"/>
              <a:t>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l-BE" sz="2800" dirty="0" err="1" smtClean="0"/>
              <a:t>Observation</a:t>
            </a:r>
            <a:r>
              <a:rPr lang="nl-BE" sz="2800" dirty="0" smtClean="0"/>
              <a:t> of the </a:t>
            </a:r>
            <a:r>
              <a:rPr lang="nl-BE" sz="2800" dirty="0" err="1" smtClean="0"/>
              <a:t>patient</a:t>
            </a:r>
            <a:endParaRPr lang="nl-BE" sz="2800" dirty="0"/>
          </a:p>
          <a:p>
            <a:pPr lvl="1">
              <a:defRPr/>
            </a:pPr>
            <a:r>
              <a:rPr lang="nl-BE" sz="2400" dirty="0" err="1" smtClean="0"/>
              <a:t>Independance</a:t>
            </a:r>
            <a:r>
              <a:rPr lang="nl-BE" sz="2400" dirty="0" smtClean="0"/>
              <a:t> in </a:t>
            </a:r>
            <a:r>
              <a:rPr lang="nl-BE" sz="2400" dirty="0" err="1" smtClean="0"/>
              <a:t>movement</a:t>
            </a:r>
            <a:r>
              <a:rPr lang="nl-BE" sz="2400" dirty="0" smtClean="0"/>
              <a:t> </a:t>
            </a:r>
            <a:endParaRPr lang="nl-BE" sz="2400" dirty="0"/>
          </a:p>
          <a:p>
            <a:pPr lvl="1">
              <a:buNone/>
              <a:defRPr/>
            </a:pPr>
            <a:r>
              <a:rPr lang="nl-BE" sz="2400" dirty="0"/>
              <a:t>	</a:t>
            </a:r>
            <a:r>
              <a:rPr lang="nl-BE" sz="2400" dirty="0" smtClean="0"/>
              <a:t>(</a:t>
            </a:r>
            <a:r>
              <a:rPr lang="en-US" sz="2400" dirty="0"/>
              <a:t>correlation peripheral </a:t>
            </a:r>
            <a:r>
              <a:rPr lang="en-US" sz="2400" dirty="0" smtClean="0"/>
              <a:t>vision)</a:t>
            </a:r>
            <a:endParaRPr lang="nl-BE" sz="2400" dirty="0"/>
          </a:p>
          <a:p>
            <a:pPr lvl="1">
              <a:defRPr/>
            </a:pPr>
            <a:r>
              <a:rPr lang="nl-BE" sz="2400" dirty="0" err="1" smtClean="0"/>
              <a:t>Position</a:t>
            </a:r>
            <a:r>
              <a:rPr lang="nl-BE" sz="2400" dirty="0" smtClean="0"/>
              <a:t> of the </a:t>
            </a:r>
            <a:r>
              <a:rPr lang="nl-BE" sz="2400" dirty="0" err="1" smtClean="0"/>
              <a:t>head</a:t>
            </a:r>
            <a:r>
              <a:rPr lang="nl-BE" sz="2400" dirty="0" smtClean="0"/>
              <a:t> </a:t>
            </a:r>
            <a:endParaRPr lang="nl-BE" sz="2400" dirty="0"/>
          </a:p>
          <a:p>
            <a:pPr lvl="1">
              <a:defRPr/>
            </a:pPr>
            <a:r>
              <a:rPr lang="en-US" sz="2400" dirty="0"/>
              <a:t>Movement to </a:t>
            </a:r>
            <a:r>
              <a:rPr lang="en-US" sz="2400" dirty="0" smtClean="0"/>
              <a:t>observe something/somebody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3207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A </a:t>
            </a:r>
            <a:r>
              <a:rPr lang="nl-BE" dirty="0" err="1"/>
              <a:t>good</a:t>
            </a:r>
            <a:r>
              <a:rPr lang="nl-BE" dirty="0"/>
              <a:t> file </a:t>
            </a:r>
            <a:r>
              <a:rPr lang="nl-BE" dirty="0" err="1" smtClean="0"/>
              <a:t>contains</a:t>
            </a:r>
            <a:r>
              <a:rPr lang="nl-BE" dirty="0" smtClean="0"/>
              <a:t>:</a:t>
            </a:r>
            <a:endParaRPr lang="nl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nl-BE" dirty="0"/>
              <a:t>Low </a:t>
            </a:r>
            <a:r>
              <a:rPr lang="nl-BE" dirty="0" err="1" smtClean="0"/>
              <a:t>vision</a:t>
            </a:r>
            <a:r>
              <a:rPr lang="nl-BE" dirty="0" smtClean="0"/>
              <a:t> examination</a:t>
            </a:r>
            <a:endParaRPr lang="nl-BE" dirty="0"/>
          </a:p>
          <a:p>
            <a:pPr lvl="1">
              <a:defRPr/>
            </a:pPr>
            <a:r>
              <a:rPr lang="nl-BE" dirty="0"/>
              <a:t>Screening</a:t>
            </a:r>
          </a:p>
          <a:p>
            <a:pPr lvl="1">
              <a:defRPr/>
            </a:pPr>
            <a:r>
              <a:rPr lang="nl-BE" dirty="0" err="1" smtClean="0"/>
              <a:t>Objective</a:t>
            </a:r>
            <a:r>
              <a:rPr lang="nl-BE" dirty="0" smtClean="0"/>
              <a:t> </a:t>
            </a:r>
            <a:r>
              <a:rPr lang="nl-BE" dirty="0" err="1" smtClean="0"/>
              <a:t>refraction</a:t>
            </a:r>
            <a:endParaRPr lang="nl-BE" dirty="0" smtClean="0"/>
          </a:p>
          <a:p>
            <a:pPr lvl="1">
              <a:defRPr/>
            </a:pPr>
            <a:r>
              <a:rPr lang="nl-BE" dirty="0" err="1" smtClean="0"/>
              <a:t>Subjective</a:t>
            </a:r>
            <a:r>
              <a:rPr lang="nl-BE" dirty="0" smtClean="0"/>
              <a:t> </a:t>
            </a:r>
            <a:r>
              <a:rPr lang="nl-BE" dirty="0" err="1" smtClean="0"/>
              <a:t>refraction</a:t>
            </a:r>
            <a:r>
              <a:rPr lang="nl-BE" dirty="0" smtClean="0"/>
              <a:t> (trial frame)</a:t>
            </a:r>
            <a:endParaRPr lang="nl-BE" dirty="0"/>
          </a:p>
          <a:p>
            <a:pPr lvl="1">
              <a:defRPr/>
            </a:pPr>
            <a:r>
              <a:rPr lang="en-US" dirty="0"/>
              <a:t>Contrast sensitivity for near (</a:t>
            </a:r>
            <a:r>
              <a:rPr lang="en-US" dirty="0" smtClean="0"/>
              <a:t>newsprint)</a:t>
            </a:r>
          </a:p>
          <a:p>
            <a:pPr lvl="1">
              <a:defRPr/>
            </a:pPr>
            <a:r>
              <a:rPr lang="nl-BE" dirty="0" smtClean="0"/>
              <a:t>Visual field</a:t>
            </a:r>
            <a:endParaRPr lang="nl-BE" dirty="0"/>
          </a:p>
          <a:p>
            <a:pPr lvl="1">
              <a:defRPr/>
            </a:pPr>
            <a:r>
              <a:rPr lang="nl-BE" dirty="0" err="1" smtClean="0"/>
              <a:t>Selection</a:t>
            </a:r>
            <a:r>
              <a:rPr lang="nl-BE" dirty="0" smtClean="0"/>
              <a:t> of </a:t>
            </a:r>
            <a:r>
              <a:rPr lang="nl-BE" dirty="0" err="1" smtClean="0"/>
              <a:t>devices</a:t>
            </a:r>
            <a:r>
              <a:rPr lang="nl-BE" dirty="0" smtClean="0"/>
              <a:t> (</a:t>
            </a:r>
            <a:r>
              <a:rPr lang="nl-BE" dirty="0" err="1" smtClean="0"/>
              <a:t>visual</a:t>
            </a:r>
            <a:r>
              <a:rPr lang="nl-BE" dirty="0" smtClean="0"/>
              <a:t> aids)</a:t>
            </a:r>
            <a:endParaRPr lang="nl-BE" dirty="0"/>
          </a:p>
          <a:p>
            <a:pPr lvl="1">
              <a:defRPr/>
            </a:pPr>
            <a:r>
              <a:rPr lang="nl-BE" dirty="0" err="1" smtClean="0"/>
              <a:t>Testing</a:t>
            </a:r>
            <a:r>
              <a:rPr lang="nl-BE" dirty="0" smtClean="0"/>
              <a:t> </a:t>
            </a:r>
            <a:r>
              <a:rPr lang="nl-BE" dirty="0" err="1" smtClean="0"/>
              <a:t>visual</a:t>
            </a:r>
            <a:r>
              <a:rPr lang="nl-BE" dirty="0" smtClean="0"/>
              <a:t> aids 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6137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Low </a:t>
            </a:r>
            <a:r>
              <a:rPr lang="nl-BE" dirty="0" err="1" smtClean="0"/>
              <a:t>vision</a:t>
            </a:r>
            <a:r>
              <a:rPr lang="nl-BE" dirty="0" smtClean="0"/>
              <a:t> examination</a:t>
            </a:r>
            <a:endParaRPr lang="nl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nl-BE" sz="2800" dirty="0" smtClean="0"/>
              <a:t>General </a:t>
            </a:r>
            <a:r>
              <a:rPr lang="nl-BE" sz="2800" dirty="0" err="1" smtClean="0"/>
              <a:t>instructions</a:t>
            </a:r>
            <a:r>
              <a:rPr lang="nl-BE" sz="2800" dirty="0" smtClean="0"/>
              <a:t> </a:t>
            </a:r>
            <a:r>
              <a:rPr lang="nl-BE" sz="2800" dirty="0"/>
              <a:t>(</a:t>
            </a:r>
            <a:r>
              <a:rPr lang="nl-BE" sz="2800" dirty="0" err="1" smtClean="0"/>
              <a:t>selecting</a:t>
            </a:r>
            <a:r>
              <a:rPr lang="nl-BE" sz="2800" dirty="0" smtClean="0"/>
              <a:t> </a:t>
            </a:r>
            <a:r>
              <a:rPr lang="nl-BE" sz="2800" dirty="0" err="1" smtClean="0"/>
              <a:t>and</a:t>
            </a:r>
            <a:r>
              <a:rPr lang="nl-BE" sz="2800" dirty="0" smtClean="0"/>
              <a:t> </a:t>
            </a:r>
            <a:r>
              <a:rPr lang="nl-BE" sz="2800" dirty="0" err="1" smtClean="0"/>
              <a:t>testing</a:t>
            </a:r>
            <a:r>
              <a:rPr lang="nl-BE" sz="2800" dirty="0" smtClean="0"/>
              <a:t>) </a:t>
            </a:r>
            <a:r>
              <a:rPr lang="nl-BE" sz="2800" dirty="0" err="1" smtClean="0"/>
              <a:t>visual</a:t>
            </a:r>
            <a:r>
              <a:rPr lang="nl-BE" sz="2800" dirty="0" smtClean="0"/>
              <a:t> aids </a:t>
            </a:r>
            <a:endParaRPr lang="nl-BE" sz="2800" dirty="0"/>
          </a:p>
          <a:p>
            <a:pPr lvl="1">
              <a:defRPr/>
            </a:pPr>
            <a:r>
              <a:rPr lang="nl-BE" sz="2400" dirty="0" err="1" smtClean="0"/>
              <a:t>Magnifiers</a:t>
            </a:r>
            <a:endParaRPr lang="nl-BE" sz="2400" dirty="0"/>
          </a:p>
          <a:p>
            <a:pPr lvl="2">
              <a:defRPr/>
            </a:pPr>
            <a:r>
              <a:rPr lang="nl-BE" sz="2000" dirty="0" err="1" smtClean="0"/>
              <a:t>Hand-held</a:t>
            </a:r>
            <a:endParaRPr lang="nl-BE" sz="2000" dirty="0"/>
          </a:p>
          <a:p>
            <a:pPr lvl="2">
              <a:defRPr/>
            </a:pPr>
            <a:r>
              <a:rPr lang="nl-BE" sz="2000" dirty="0" smtClean="0"/>
              <a:t>Stand </a:t>
            </a:r>
            <a:r>
              <a:rPr lang="nl-BE" sz="2000" dirty="0" err="1" smtClean="0"/>
              <a:t>magnifiers</a:t>
            </a:r>
            <a:endParaRPr lang="nl-BE" sz="2000" dirty="0"/>
          </a:p>
          <a:p>
            <a:pPr lvl="2">
              <a:defRPr/>
            </a:pPr>
            <a:r>
              <a:rPr lang="nl-BE" sz="2000" dirty="0" err="1" smtClean="0"/>
              <a:t>Mounted</a:t>
            </a:r>
            <a:r>
              <a:rPr lang="nl-BE" sz="2000" dirty="0" smtClean="0"/>
              <a:t> in a frame</a:t>
            </a:r>
            <a:endParaRPr lang="nl-BE" sz="2000" dirty="0"/>
          </a:p>
          <a:p>
            <a:pPr lvl="1">
              <a:defRPr/>
            </a:pPr>
            <a:r>
              <a:rPr lang="nl-BE" sz="2400" dirty="0" err="1" smtClean="0"/>
              <a:t>Telescopic</a:t>
            </a:r>
            <a:r>
              <a:rPr lang="nl-BE" sz="2400" dirty="0" smtClean="0"/>
              <a:t> systems</a:t>
            </a:r>
            <a:endParaRPr lang="nl-BE" sz="2400" dirty="0"/>
          </a:p>
          <a:p>
            <a:pPr lvl="2">
              <a:defRPr/>
            </a:pPr>
            <a:r>
              <a:rPr lang="nl-BE" sz="2000" dirty="0"/>
              <a:t>Kepler</a:t>
            </a:r>
          </a:p>
          <a:p>
            <a:pPr lvl="2">
              <a:defRPr/>
            </a:pPr>
            <a:r>
              <a:rPr lang="nl-BE" sz="2000" dirty="0" err="1"/>
              <a:t>Galileï</a:t>
            </a:r>
            <a:endParaRPr lang="nl-BE" sz="2000" dirty="0"/>
          </a:p>
          <a:p>
            <a:pPr lvl="1">
              <a:defRPr/>
            </a:pPr>
            <a:r>
              <a:rPr lang="nl-BE" sz="2400" dirty="0" smtClean="0"/>
              <a:t>Electronic </a:t>
            </a:r>
            <a:r>
              <a:rPr lang="nl-BE" sz="2400" dirty="0" err="1" smtClean="0"/>
              <a:t>devices</a:t>
            </a:r>
            <a:endParaRPr lang="nl-BE" sz="2400" dirty="0"/>
          </a:p>
          <a:p>
            <a:pPr lvl="2">
              <a:defRPr/>
            </a:pPr>
            <a:endParaRPr lang="nl-BE" sz="20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8337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Finding</a:t>
            </a:r>
            <a:r>
              <a:rPr lang="nl-BE" dirty="0"/>
              <a:t> out the </a:t>
            </a:r>
            <a:r>
              <a:rPr lang="nl-BE" dirty="0" err="1"/>
              <a:t>participation</a:t>
            </a:r>
            <a:r>
              <a:rPr lang="nl-BE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en-US" dirty="0"/>
              <a:t>For what purpose </a:t>
            </a:r>
            <a:r>
              <a:rPr lang="en-US" dirty="0" smtClean="0"/>
              <a:t>the patient is doing activities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If the answer to this </a:t>
            </a:r>
            <a:r>
              <a:rPr lang="en-US" dirty="0" smtClean="0"/>
              <a:t>question is unknown</a:t>
            </a:r>
            <a:r>
              <a:rPr lang="en-US" dirty="0"/>
              <a:t>, </a:t>
            </a:r>
            <a:r>
              <a:rPr lang="en-US" dirty="0" smtClean="0"/>
              <a:t>the recommended devices  are probably not adequate but for a complete other </a:t>
            </a:r>
            <a:r>
              <a:rPr lang="en-US" dirty="0"/>
              <a:t>purpose (other forms of participation) </a:t>
            </a:r>
            <a:r>
              <a:rPr lang="en-US" dirty="0" smtClean="0"/>
              <a:t>than actually </a:t>
            </a:r>
            <a:r>
              <a:rPr lang="en-US" dirty="0"/>
              <a:t>needed.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0380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	</a:t>
            </a:r>
            <a:r>
              <a:rPr lang="nl-BE" sz="8000" dirty="0" err="1" smtClean="0"/>
              <a:t>Thank</a:t>
            </a:r>
            <a:r>
              <a:rPr lang="nl-BE" sz="8000" dirty="0" smtClean="0"/>
              <a:t> </a:t>
            </a:r>
            <a:r>
              <a:rPr lang="nl-BE" sz="8000" dirty="0" err="1" smtClean="0"/>
              <a:t>you</a:t>
            </a:r>
            <a:r>
              <a:rPr lang="nl-BE" sz="8000" dirty="0" smtClean="0"/>
              <a:t> !</a:t>
            </a:r>
            <a:endParaRPr lang="nl-BE" sz="8000" dirty="0"/>
          </a:p>
        </p:txBody>
      </p:sp>
    </p:spTree>
    <p:extLst>
      <p:ext uri="{BB962C8B-B14F-4D97-AF65-F5344CB8AC3E}">
        <p14:creationId xmlns:p14="http://schemas.microsoft.com/office/powerpoint/2010/main" val="56549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Expert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l-BE" dirty="0" err="1" smtClean="0"/>
              <a:t>Aware</a:t>
            </a:r>
            <a:r>
              <a:rPr lang="nl-BE" dirty="0" smtClean="0"/>
              <a:t> of his professional </a:t>
            </a:r>
            <a:r>
              <a:rPr lang="nl-BE" dirty="0"/>
              <a:t>expertise</a:t>
            </a:r>
          </a:p>
          <a:p>
            <a:pPr>
              <a:defRPr/>
            </a:pPr>
            <a:r>
              <a:rPr lang="nl-BE" dirty="0" err="1" smtClean="0"/>
              <a:t>Aware</a:t>
            </a:r>
            <a:r>
              <a:rPr lang="nl-BE" dirty="0" smtClean="0"/>
              <a:t> of his </a:t>
            </a:r>
            <a:r>
              <a:rPr lang="nl-BE" dirty="0" err="1" smtClean="0"/>
              <a:t>boundaries</a:t>
            </a:r>
            <a:r>
              <a:rPr lang="nl-BE" dirty="0" smtClean="0"/>
              <a:t>  </a:t>
            </a:r>
            <a:endParaRPr lang="nl-BE" dirty="0"/>
          </a:p>
          <a:p>
            <a:pPr>
              <a:defRPr/>
            </a:pPr>
            <a:r>
              <a:rPr lang="nl-BE" dirty="0" err="1" smtClean="0"/>
              <a:t>Aware</a:t>
            </a:r>
            <a:r>
              <a:rPr lang="nl-BE" dirty="0" smtClean="0"/>
              <a:t> of the expertise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others</a:t>
            </a:r>
            <a:r>
              <a:rPr lang="nl-BE" dirty="0" smtClean="0"/>
              <a:t> </a:t>
            </a:r>
            <a:endParaRPr lang="nl-BE" dirty="0"/>
          </a:p>
          <a:p>
            <a:pPr>
              <a:defRPr/>
            </a:pPr>
            <a:r>
              <a:rPr lang="nl-BE" dirty="0" err="1" smtClean="0"/>
              <a:t>Seeks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reads</a:t>
            </a:r>
            <a:r>
              <a:rPr lang="nl-BE" dirty="0" smtClean="0"/>
              <a:t> relevant information on a </a:t>
            </a:r>
            <a:r>
              <a:rPr lang="nl-BE" dirty="0" err="1" smtClean="0"/>
              <a:t>regular</a:t>
            </a:r>
            <a:r>
              <a:rPr lang="nl-BE" dirty="0" smtClean="0"/>
              <a:t> base 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550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Communicator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nl-BE" dirty="0" err="1" smtClean="0"/>
              <a:t>Develops</a:t>
            </a:r>
            <a:r>
              <a:rPr lang="nl-BE" dirty="0" smtClean="0"/>
              <a:t> </a:t>
            </a:r>
            <a:r>
              <a:rPr lang="nl-BE" dirty="0" err="1" smtClean="0"/>
              <a:t>an</a:t>
            </a:r>
            <a:r>
              <a:rPr lang="nl-BE" dirty="0" smtClean="0"/>
              <a:t> </a:t>
            </a:r>
            <a:r>
              <a:rPr lang="nl-BE" dirty="0" err="1" smtClean="0"/>
              <a:t>ethical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“</a:t>
            </a:r>
            <a:r>
              <a:rPr lang="nl-BE" dirty="0" err="1" smtClean="0"/>
              <a:t>therapeutic</a:t>
            </a:r>
            <a:r>
              <a:rPr lang="nl-BE" dirty="0" smtClean="0"/>
              <a:t>” </a:t>
            </a:r>
            <a:r>
              <a:rPr lang="nl-BE" dirty="0" err="1" smtClean="0"/>
              <a:t>relation</a:t>
            </a:r>
            <a:r>
              <a:rPr lang="nl-BE" dirty="0" smtClean="0"/>
              <a:t> (</a:t>
            </a:r>
            <a:r>
              <a:rPr lang="nl-BE" dirty="0" err="1" smtClean="0"/>
              <a:t>based</a:t>
            </a:r>
            <a:r>
              <a:rPr lang="nl-BE" dirty="0" smtClean="0"/>
              <a:t> on trust) </a:t>
            </a:r>
            <a:r>
              <a:rPr lang="nl-BE" dirty="0" err="1" smtClean="0"/>
              <a:t>with</a:t>
            </a:r>
            <a:r>
              <a:rPr lang="nl-BE" dirty="0" smtClean="0"/>
              <a:t> the </a:t>
            </a:r>
            <a:r>
              <a:rPr lang="nl-BE" dirty="0" err="1" smtClean="0"/>
              <a:t>patient</a:t>
            </a:r>
            <a:r>
              <a:rPr lang="nl-BE" dirty="0" smtClean="0"/>
              <a:t>/</a:t>
            </a:r>
            <a:r>
              <a:rPr lang="nl-BE" dirty="0" err="1" smtClean="0"/>
              <a:t>client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colleagues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other</a:t>
            </a:r>
            <a:r>
              <a:rPr lang="nl-BE" dirty="0" smtClean="0"/>
              <a:t> disciplines</a:t>
            </a:r>
            <a:endParaRPr lang="nl-BE" dirty="0"/>
          </a:p>
          <a:p>
            <a:pPr>
              <a:defRPr/>
            </a:pPr>
            <a:r>
              <a:rPr lang="nl-BE" dirty="0" err="1" smtClean="0"/>
              <a:t>Gives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analyzes</a:t>
            </a:r>
            <a:r>
              <a:rPr lang="nl-BE" dirty="0" smtClean="0"/>
              <a:t> relevant information 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shares </a:t>
            </a:r>
            <a:r>
              <a:rPr lang="nl-BE" dirty="0" err="1" smtClean="0"/>
              <a:t>this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colleagues</a:t>
            </a:r>
            <a:r>
              <a:rPr lang="nl-BE" dirty="0" smtClean="0"/>
              <a:t> </a:t>
            </a:r>
            <a:endParaRPr lang="nl-BE" dirty="0"/>
          </a:p>
          <a:p>
            <a:pPr>
              <a:defRPr/>
            </a:pPr>
            <a:r>
              <a:rPr lang="nl-BE" dirty="0" err="1" smtClean="0"/>
              <a:t>Communicates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clarifies</a:t>
            </a:r>
            <a:r>
              <a:rPr lang="nl-BE" dirty="0" smtClean="0"/>
              <a:t>  </a:t>
            </a:r>
            <a:r>
              <a:rPr lang="nl-BE" dirty="0"/>
              <a:t>(</a:t>
            </a:r>
            <a:r>
              <a:rPr lang="nl-BE" dirty="0" err="1" smtClean="0"/>
              <a:t>patients</a:t>
            </a:r>
            <a:r>
              <a:rPr lang="nl-BE" dirty="0" smtClean="0"/>
              <a:t>/</a:t>
            </a:r>
            <a:r>
              <a:rPr lang="nl-BE" dirty="0" err="1" smtClean="0"/>
              <a:t>clients</a:t>
            </a:r>
            <a:r>
              <a:rPr lang="nl-BE" dirty="0" smtClean="0"/>
              <a:t> </a:t>
            </a:r>
            <a:r>
              <a:rPr lang="nl-BE" dirty="0"/>
              <a:t>+ </a:t>
            </a:r>
            <a:r>
              <a:rPr lang="nl-BE" dirty="0" err="1" smtClean="0"/>
              <a:t>colleagues</a:t>
            </a:r>
            <a:r>
              <a:rPr lang="nl-BE" dirty="0" smtClean="0"/>
              <a:t>)</a:t>
            </a:r>
            <a:endParaRPr lang="nl-BE" dirty="0"/>
          </a:p>
          <a:p>
            <a:pPr>
              <a:defRPr/>
            </a:pPr>
            <a:r>
              <a:rPr lang="nl-BE" dirty="0" smtClean="0"/>
              <a:t>Communication is </a:t>
            </a:r>
            <a:r>
              <a:rPr lang="nl-BE" dirty="0" err="1" smtClean="0"/>
              <a:t>oral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written</a:t>
            </a:r>
            <a:r>
              <a:rPr lang="nl-BE" dirty="0" smtClean="0"/>
              <a:t> 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8863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Teamplayer</a:t>
            </a:r>
            <a:endParaRPr lang="nl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l-BE" dirty="0" err="1" smtClean="0"/>
              <a:t>Collaborates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other</a:t>
            </a:r>
            <a:r>
              <a:rPr lang="nl-BE" dirty="0" smtClean="0"/>
              <a:t> team members </a:t>
            </a:r>
            <a:r>
              <a:rPr lang="nl-BE" dirty="0" err="1" smtClean="0"/>
              <a:t>avoiding</a:t>
            </a:r>
            <a:r>
              <a:rPr lang="nl-BE" dirty="0" smtClean="0"/>
              <a:t> conflicts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optimizing</a:t>
            </a:r>
            <a:r>
              <a:rPr lang="nl-BE" dirty="0" smtClean="0"/>
              <a:t> care </a:t>
            </a:r>
            <a:endParaRPr lang="nl-BE" dirty="0"/>
          </a:p>
          <a:p>
            <a:pPr>
              <a:defRPr/>
            </a:pPr>
            <a:r>
              <a:rPr lang="nl-BE" dirty="0" err="1" smtClean="0"/>
              <a:t>Places</a:t>
            </a:r>
            <a:r>
              <a:rPr lang="nl-BE" dirty="0" smtClean="0"/>
              <a:t> the </a:t>
            </a:r>
            <a:r>
              <a:rPr lang="nl-BE" dirty="0" err="1" smtClean="0"/>
              <a:t>patient</a:t>
            </a:r>
            <a:r>
              <a:rPr lang="nl-BE" dirty="0" smtClean="0"/>
              <a:t>/</a:t>
            </a:r>
            <a:r>
              <a:rPr lang="nl-BE" dirty="0" err="1" smtClean="0"/>
              <a:t>client</a:t>
            </a:r>
            <a:r>
              <a:rPr lang="nl-BE" dirty="0" smtClean="0"/>
              <a:t> </a:t>
            </a:r>
            <a:r>
              <a:rPr lang="nl-BE" dirty="0"/>
              <a:t>in </a:t>
            </a:r>
            <a:r>
              <a:rPr lang="nl-BE" dirty="0" smtClean="0"/>
              <a:t>the </a:t>
            </a:r>
            <a:r>
              <a:rPr lang="nl-BE" dirty="0" err="1" smtClean="0"/>
              <a:t>central</a:t>
            </a:r>
            <a:r>
              <a:rPr lang="nl-BE" dirty="0" smtClean="0"/>
              <a:t> of the treatment plan 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0843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Care provider</a:t>
            </a:r>
            <a:endParaRPr lang="nl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l-BE" dirty="0" smtClean="0"/>
              <a:t>Takes </a:t>
            </a:r>
            <a:r>
              <a:rPr lang="nl-BE" dirty="0" err="1" smtClean="0"/>
              <a:t>individual</a:t>
            </a:r>
            <a:r>
              <a:rPr lang="nl-BE" dirty="0" smtClean="0"/>
              <a:t> </a:t>
            </a:r>
            <a:r>
              <a:rPr lang="nl-BE" dirty="0" err="1" smtClean="0"/>
              <a:t>questions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needs</a:t>
            </a:r>
            <a:r>
              <a:rPr lang="nl-BE" dirty="0" smtClean="0"/>
              <a:t> </a:t>
            </a:r>
            <a:r>
              <a:rPr lang="nl-BE" dirty="0" err="1" smtClean="0"/>
              <a:t>into</a:t>
            </a:r>
            <a:r>
              <a:rPr lang="nl-BE" dirty="0" smtClean="0"/>
              <a:t> account (</a:t>
            </a:r>
            <a:r>
              <a:rPr lang="nl-BE" dirty="0" err="1" smtClean="0"/>
              <a:t>patients</a:t>
            </a:r>
            <a:r>
              <a:rPr lang="nl-BE" dirty="0" smtClean="0"/>
              <a:t>/</a:t>
            </a:r>
            <a:r>
              <a:rPr lang="nl-BE" dirty="0" err="1" smtClean="0"/>
              <a:t>clients</a:t>
            </a:r>
            <a:r>
              <a:rPr lang="nl-BE" dirty="0" smtClean="0"/>
              <a:t>/</a:t>
            </a:r>
            <a:r>
              <a:rPr lang="nl-BE" dirty="0" err="1" smtClean="0"/>
              <a:t>other</a:t>
            </a:r>
            <a:r>
              <a:rPr lang="nl-BE" dirty="0" smtClean="0"/>
              <a:t> team members) </a:t>
            </a:r>
            <a:endParaRPr lang="nl-BE" dirty="0"/>
          </a:p>
          <a:p>
            <a:pPr>
              <a:defRPr/>
            </a:pPr>
            <a:r>
              <a:rPr lang="nl-BE" dirty="0" err="1" smtClean="0"/>
              <a:t>Contribues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continuous</a:t>
            </a:r>
            <a:r>
              <a:rPr lang="nl-BE" dirty="0" smtClean="0"/>
              <a:t> </a:t>
            </a:r>
            <a:r>
              <a:rPr lang="nl-BE" dirty="0" err="1" smtClean="0"/>
              <a:t>improvement</a:t>
            </a:r>
            <a:r>
              <a:rPr lang="nl-BE" dirty="0" smtClean="0"/>
              <a:t> of </a:t>
            </a:r>
            <a:r>
              <a:rPr lang="nl-BE" dirty="0" err="1" smtClean="0"/>
              <a:t>general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specific</a:t>
            </a:r>
            <a:r>
              <a:rPr lang="nl-BE" dirty="0" smtClean="0"/>
              <a:t> health </a:t>
            </a:r>
            <a:r>
              <a:rPr lang="nl-BE" dirty="0" err="1" smtClean="0"/>
              <a:t>problems</a:t>
            </a:r>
            <a:r>
              <a:rPr lang="nl-BE" dirty="0" smtClean="0"/>
              <a:t>  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7189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Longlife</a:t>
            </a:r>
            <a:r>
              <a:rPr lang="nl-BE" dirty="0"/>
              <a:t> </a:t>
            </a:r>
            <a:r>
              <a:rPr lang="nl-BE" dirty="0" err="1"/>
              <a:t>learning</a:t>
            </a:r>
            <a:endParaRPr lang="nl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nl-BE" dirty="0" err="1" smtClean="0"/>
              <a:t>Maintains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continuously</a:t>
            </a:r>
            <a:r>
              <a:rPr lang="nl-BE" dirty="0" smtClean="0"/>
              <a:t> </a:t>
            </a:r>
            <a:r>
              <a:rPr lang="nl-BE" dirty="0" err="1" smtClean="0"/>
              <a:t>improves</a:t>
            </a:r>
            <a:r>
              <a:rPr lang="nl-BE" dirty="0" smtClean="0"/>
              <a:t> </a:t>
            </a:r>
            <a:r>
              <a:rPr lang="nl-BE" dirty="0" err="1" smtClean="0"/>
              <a:t>multidisciplinary</a:t>
            </a:r>
            <a:r>
              <a:rPr lang="nl-BE" dirty="0" smtClean="0"/>
              <a:t> </a:t>
            </a:r>
            <a:r>
              <a:rPr lang="nl-BE" dirty="0" err="1" smtClean="0"/>
              <a:t>activities</a:t>
            </a:r>
            <a:r>
              <a:rPr lang="nl-BE" dirty="0" smtClean="0"/>
              <a:t>  </a:t>
            </a:r>
            <a:endParaRPr lang="nl-BE" dirty="0"/>
          </a:p>
          <a:p>
            <a:pPr>
              <a:defRPr/>
            </a:pPr>
            <a:r>
              <a:rPr lang="nl-BE" dirty="0" err="1" smtClean="0"/>
              <a:t>Evaluates</a:t>
            </a:r>
            <a:r>
              <a:rPr lang="nl-BE" dirty="0" smtClean="0"/>
              <a:t> </a:t>
            </a:r>
            <a:r>
              <a:rPr lang="nl-BE" dirty="0" err="1" smtClean="0"/>
              <a:t>constantly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critically</a:t>
            </a:r>
            <a:r>
              <a:rPr lang="nl-BE" dirty="0" smtClean="0"/>
              <a:t> the </a:t>
            </a:r>
            <a:r>
              <a:rPr lang="nl-BE" dirty="0" err="1" smtClean="0"/>
              <a:t>obtained</a:t>
            </a:r>
            <a:r>
              <a:rPr lang="nl-BE" dirty="0" smtClean="0"/>
              <a:t> </a:t>
            </a:r>
            <a:r>
              <a:rPr lang="nl-BE" dirty="0" err="1" smtClean="0"/>
              <a:t>results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uses</a:t>
            </a:r>
            <a:r>
              <a:rPr lang="nl-BE" dirty="0" smtClean="0"/>
              <a:t> </a:t>
            </a:r>
            <a:r>
              <a:rPr lang="nl-BE" dirty="0" smtClean="0"/>
              <a:t>these </a:t>
            </a:r>
            <a:r>
              <a:rPr lang="nl-BE" dirty="0" err="1" smtClean="0"/>
              <a:t>results</a:t>
            </a:r>
            <a:r>
              <a:rPr lang="nl-BE" dirty="0" smtClean="0"/>
              <a:t> in team </a:t>
            </a:r>
            <a:endParaRPr lang="nl-BE" dirty="0"/>
          </a:p>
          <a:p>
            <a:pPr>
              <a:defRPr/>
            </a:pPr>
            <a:r>
              <a:rPr lang="nl-BE" dirty="0" err="1" smtClean="0"/>
              <a:t>Stimulates</a:t>
            </a:r>
            <a:r>
              <a:rPr lang="nl-BE" dirty="0" smtClean="0"/>
              <a:t> </a:t>
            </a:r>
            <a:r>
              <a:rPr lang="nl-BE" dirty="0" err="1" smtClean="0"/>
              <a:t>this</a:t>
            </a:r>
            <a:r>
              <a:rPr lang="nl-BE" dirty="0" smtClean="0"/>
              <a:t> attitude in </a:t>
            </a:r>
            <a:r>
              <a:rPr lang="nl-BE" dirty="0" err="1" smtClean="0"/>
              <a:t>encouraging</a:t>
            </a:r>
            <a:r>
              <a:rPr lang="nl-BE" dirty="0" smtClean="0"/>
              <a:t> </a:t>
            </a:r>
            <a:r>
              <a:rPr lang="nl-BE" dirty="0" err="1" smtClean="0"/>
              <a:t>others</a:t>
            </a:r>
            <a:r>
              <a:rPr lang="nl-BE" dirty="0" smtClean="0"/>
              <a:t> </a:t>
            </a:r>
            <a:endParaRPr lang="nl-BE" dirty="0"/>
          </a:p>
          <a:p>
            <a:pPr>
              <a:defRPr/>
            </a:pPr>
            <a:r>
              <a:rPr lang="en-US" dirty="0"/>
              <a:t>Contributes to continuous improvement of care</a:t>
            </a:r>
          </a:p>
          <a:p>
            <a:pPr>
              <a:defRPr/>
            </a:pP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552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856</Words>
  <Application>Microsoft Office PowerPoint</Application>
  <PresentationFormat>Affichage à l'écran (4:3)</PresentationFormat>
  <Paragraphs>275</Paragraphs>
  <Slides>44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5" baseType="lpstr">
      <vt:lpstr>Blank</vt:lpstr>
      <vt:lpstr>Visual and/or ocular problems: the importance of multidisciplinarity</vt:lpstr>
      <vt:lpstr>       WHO: “The process by which a group of workers from health related occupations with different educational backgrounds are able to collaborate in providing preventive, curative, rehabilitative and other health-related services.”</vt:lpstr>
      <vt:lpstr>Professionals</vt:lpstr>
      <vt:lpstr>Competences:</vt:lpstr>
      <vt:lpstr>Expert</vt:lpstr>
      <vt:lpstr>Communicator</vt:lpstr>
      <vt:lpstr>Teamplayer</vt:lpstr>
      <vt:lpstr>Care provider</vt:lpstr>
      <vt:lpstr>Longlife learning</vt:lpstr>
      <vt:lpstr>Types of problems:</vt:lpstr>
      <vt:lpstr>Multidisciplinarity implies:</vt:lpstr>
      <vt:lpstr>Multidisciplinarity </vt:lpstr>
      <vt:lpstr>Optician-optometrist</vt:lpstr>
      <vt:lpstr>Optician refers </vt:lpstr>
      <vt:lpstr>Optician refers </vt:lpstr>
      <vt:lpstr>Optometrist refers </vt:lpstr>
      <vt:lpstr>Optometrist refers </vt:lpstr>
      <vt:lpstr>Behavioural optometrist refers </vt:lpstr>
      <vt:lpstr>Behavioural optometrist </vt:lpstr>
      <vt:lpstr>Behavioural optometrist </vt:lpstr>
      <vt:lpstr>Behavioural optometrist </vt:lpstr>
      <vt:lpstr>Behavioural optometrist </vt:lpstr>
      <vt:lpstr>Contact lens specialist refers </vt:lpstr>
      <vt:lpstr>Contact lens specialist refers to </vt:lpstr>
      <vt:lpstr>Low vision specialist refers </vt:lpstr>
      <vt:lpstr>Low Vision specialist refers to  </vt:lpstr>
      <vt:lpstr>Low Vision specialist refers to  </vt:lpstr>
      <vt:lpstr>Multidisciplinarity implies:</vt:lpstr>
      <vt:lpstr>The protocol of the behavioural optometrist contains: </vt:lpstr>
      <vt:lpstr>Creating a good file </vt:lpstr>
      <vt:lpstr>Creating a good file </vt:lpstr>
      <vt:lpstr>A good file contains:</vt:lpstr>
      <vt:lpstr>Activities list with ICIDH categories</vt:lpstr>
      <vt:lpstr>Activities list with ICIDH categories</vt:lpstr>
      <vt:lpstr>A good file contains:</vt:lpstr>
      <vt:lpstr>Finding out the participation </vt:lpstr>
      <vt:lpstr>A good file contains:</vt:lpstr>
      <vt:lpstr>Evaluation of existing visual aids </vt:lpstr>
      <vt:lpstr>Evaluation of existing visual aids </vt:lpstr>
      <vt:lpstr>A good file contains:</vt:lpstr>
      <vt:lpstr>A good file contains:</vt:lpstr>
      <vt:lpstr>Low vision examination</vt:lpstr>
      <vt:lpstr>Finding out the participation </vt:lpstr>
      <vt:lpstr>        Thank you !</vt:lpstr>
    </vt:vector>
  </TitlesOfParts>
  <Company>HUBRUSSEL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Eindproef ERGOTHERAPIE</dc:title>
  <dc:creator>DEANNE</dc:creator>
  <cp:lastModifiedBy>Nizet</cp:lastModifiedBy>
  <cp:revision>50</cp:revision>
  <dcterms:created xsi:type="dcterms:W3CDTF">2011-10-19T12:45:24Z</dcterms:created>
  <dcterms:modified xsi:type="dcterms:W3CDTF">2012-10-21T11:17:00Z</dcterms:modified>
</cp:coreProperties>
</file>