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8" r:id="rId3"/>
    <p:sldId id="264" r:id="rId4"/>
    <p:sldId id="259" r:id="rId5"/>
    <p:sldId id="261" r:id="rId6"/>
    <p:sldId id="260" r:id="rId7"/>
    <p:sldId id="262" r:id="rId8"/>
    <p:sldId id="263" r:id="rId9"/>
    <p:sldId id="306" r:id="rId10"/>
    <p:sldId id="307" r:id="rId11"/>
    <p:sldId id="308" r:id="rId12"/>
    <p:sldId id="309" r:id="rId13"/>
    <p:sldId id="310" r:id="rId14"/>
    <p:sldId id="314" r:id="rId15"/>
    <p:sldId id="316" r:id="rId16"/>
    <p:sldId id="317" r:id="rId17"/>
    <p:sldId id="318" r:id="rId18"/>
    <p:sldId id="319" r:id="rId19"/>
    <p:sldId id="320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1" r:id="rId31"/>
    <p:sldId id="293" r:id="rId32"/>
    <p:sldId id="294" r:id="rId33"/>
    <p:sldId id="295" r:id="rId34"/>
    <p:sldId id="296" r:id="rId35"/>
    <p:sldId id="373" r:id="rId36"/>
    <p:sldId id="363" r:id="rId37"/>
    <p:sldId id="298" r:id="rId38"/>
    <p:sldId id="299" r:id="rId39"/>
    <p:sldId id="372" r:id="rId40"/>
    <p:sldId id="374" r:id="rId41"/>
    <p:sldId id="375" r:id="rId42"/>
    <p:sldId id="300" r:id="rId43"/>
    <p:sldId id="303" r:id="rId44"/>
    <p:sldId id="371" r:id="rId45"/>
    <p:sldId id="304" r:id="rId46"/>
    <p:sldId id="305" r:id="rId47"/>
    <p:sldId id="333" r:id="rId48"/>
    <p:sldId id="338" r:id="rId49"/>
    <p:sldId id="339" r:id="rId50"/>
    <p:sldId id="340" r:id="rId51"/>
    <p:sldId id="364" r:id="rId52"/>
    <p:sldId id="345" r:id="rId53"/>
    <p:sldId id="347" r:id="rId54"/>
    <p:sldId id="365" r:id="rId55"/>
    <p:sldId id="367" r:id="rId56"/>
    <p:sldId id="366" r:id="rId57"/>
    <p:sldId id="368" r:id="rId58"/>
    <p:sldId id="376" r:id="rId59"/>
    <p:sldId id="348" r:id="rId60"/>
    <p:sldId id="349" r:id="rId61"/>
    <p:sldId id="350" r:id="rId62"/>
    <p:sldId id="351" r:id="rId63"/>
    <p:sldId id="352" r:id="rId64"/>
    <p:sldId id="353" r:id="rId65"/>
    <p:sldId id="354" r:id="rId66"/>
    <p:sldId id="355" r:id="rId67"/>
    <p:sldId id="369" r:id="rId68"/>
    <p:sldId id="359" r:id="rId69"/>
    <p:sldId id="265" r:id="rId70"/>
    <p:sldId id="370" r:id="rId7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3FD9E-71A3-4840-BAE7-FE9D2CBDB9E8}" type="datetimeFigureOut">
              <a:rPr lang="nl-BE" smtClean="0"/>
              <a:t>27/10/2015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46FF-8CB2-40DD-AE64-2CD6E9BB954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17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43D3D-61B7-42D0-A467-5179A3894343}" type="datetimeFigureOut">
              <a:rPr lang="nl-NL"/>
              <a:t>27-10-2015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8C94-C68B-4E90-9E27-93586D7E828F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08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Esta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presentación</a:t>
            </a:r>
            <a:r>
              <a:rPr lang="nl-NL" baseline="0" dirty="0" smtClean="0"/>
              <a:t> es </a:t>
            </a:r>
            <a:r>
              <a:rPr lang="nl-NL" baseline="0" dirty="0" err="1" smtClean="0"/>
              <a:t>modular</a:t>
            </a:r>
            <a:r>
              <a:rPr lang="nl-NL" baseline="0" dirty="0" smtClean="0"/>
              <a:t>: no </a:t>
            </a:r>
            <a:r>
              <a:rPr lang="nl-NL" baseline="0" dirty="0" err="1" smtClean="0"/>
              <a:t>todo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interesa</a:t>
            </a:r>
            <a:r>
              <a:rPr lang="nl-NL" baseline="0" dirty="0" smtClean="0"/>
              <a:t> en la </a:t>
            </a:r>
            <a:r>
              <a:rPr lang="nl-NL" baseline="0" dirty="0" err="1" smtClean="0"/>
              <a:t>misma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medida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pero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sobre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todo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quiero</a:t>
            </a:r>
            <a:r>
              <a:rPr lang="nl-NL" baseline="0" dirty="0" smtClean="0"/>
              <a:t> dar </a:t>
            </a:r>
            <a:r>
              <a:rPr lang="nl-NL" baseline="0" dirty="0" err="1" smtClean="0"/>
              <a:t>espacio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preguntas</a:t>
            </a:r>
            <a:r>
              <a:rPr lang="nl-NL" baseline="0" dirty="0" smtClean="0"/>
              <a:t> o </a:t>
            </a:r>
            <a:r>
              <a:rPr lang="nl-NL" baseline="0" dirty="0" err="1" smtClean="0"/>
              <a:t>puntos</a:t>
            </a:r>
            <a:r>
              <a:rPr lang="nl-NL" baseline="0" dirty="0" smtClean="0"/>
              <a:t> de </a:t>
            </a:r>
            <a:r>
              <a:rPr lang="nl-NL" baseline="0" dirty="0" err="1" smtClean="0"/>
              <a:t>interés</a:t>
            </a:r>
            <a:r>
              <a:rPr lang="nl-NL" baseline="0" dirty="0" smtClean="0"/>
              <a:t> </a:t>
            </a:r>
            <a:r>
              <a:rPr lang="nl-NL" baseline="0" smtClean="0"/>
              <a:t>particulares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73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85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28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95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8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Evidence Based Practice 1: ICT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3. Internet trukendoos</a:t>
            </a:r>
            <a:endParaRPr lang="nl-NL"/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3E8B3A2-9384-4ED5-A87E-85491FDF13B8}" type="slidenum">
              <a:rPr lang="nl-NL" altLang="nl-BE" sz="1300"/>
              <a:pPr/>
              <a:t>14</a:t>
            </a:fld>
            <a:endParaRPr lang="nl-NL" altLang="nl-BE" sz="1300"/>
          </a:p>
        </p:txBody>
      </p:sp>
    </p:spTree>
    <p:extLst>
      <p:ext uri="{BB962C8B-B14F-4D97-AF65-F5344CB8AC3E}">
        <p14:creationId xmlns:p14="http://schemas.microsoft.com/office/powerpoint/2010/main" val="211599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A3237D7-BAA4-4D79-8BAE-A68918C45794}" type="slidenum">
              <a:rPr lang="nl-NL" altLang="nl-BE" sz="1300"/>
              <a:pPr/>
              <a:t>15</a:t>
            </a:fld>
            <a:endParaRPr lang="nl-NL" altLang="nl-BE" sz="130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11310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13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2BB67A0-8D00-4065-BA26-9DCAEE9F90D7}" type="slidenum">
              <a:rPr lang="nl-NL" altLang="nl-BE" sz="1300"/>
              <a:pPr/>
              <a:t>17</a:t>
            </a:fld>
            <a:endParaRPr lang="nl-NL" altLang="nl-BE" sz="130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smtClean="0"/>
              <a:t>Google permet de chercher à l'intérieur d'un site ou dans des formats particuliers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44627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886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7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8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63FB14-8CAA-4D48-B663-57FB02C2BC51}" type="slidenum">
              <a:rPr lang="nl-NL" altLang="nl-BE"/>
              <a:pPr>
                <a:spcBef>
                  <a:spcPct val="0"/>
                </a:spcBef>
              </a:pPr>
              <a:t>20</a:t>
            </a:fld>
            <a:endParaRPr lang="nl-NL" altLang="nl-BE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smtClean="0"/>
              <a:t>Medline </a:t>
            </a:r>
          </a:p>
          <a:p>
            <a:r>
              <a:rPr lang="nl-BE" altLang="nl-BE" smtClean="0"/>
              <a:t>OBJECTIFS: savoir ce qu’est Medline (notre principal outil bibliographiques) et comment le manipuler</a:t>
            </a:r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3576564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5F8D62-93BC-4B6F-B008-FCF76E62C021}" type="slidenum">
              <a:rPr lang="nl-NL" altLang="nl-BE"/>
              <a:pPr>
                <a:spcBef>
                  <a:spcPct val="0"/>
                </a:spcBef>
              </a:pPr>
              <a:t>21</a:t>
            </a:fld>
            <a:endParaRPr lang="nl-NL" altLang="nl-BE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 smtClean="0"/>
          </a:p>
        </p:txBody>
      </p:sp>
    </p:spTree>
    <p:extLst>
      <p:ext uri="{BB962C8B-B14F-4D97-AF65-F5344CB8AC3E}">
        <p14:creationId xmlns:p14="http://schemas.microsoft.com/office/powerpoint/2010/main" val="4035531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1FE71F-2065-41A3-93DC-11C136456041}" type="slidenum">
              <a:rPr lang="nl-NL" altLang="nl-BE"/>
              <a:pPr>
                <a:spcBef>
                  <a:spcPct val="0"/>
                </a:spcBef>
              </a:pPr>
              <a:t>22</a:t>
            </a:fld>
            <a:endParaRPr lang="nl-NL" altLang="nl-BE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 smtClean="0"/>
          </a:p>
        </p:txBody>
      </p:sp>
    </p:spTree>
    <p:extLst>
      <p:ext uri="{BB962C8B-B14F-4D97-AF65-F5344CB8AC3E}">
        <p14:creationId xmlns:p14="http://schemas.microsoft.com/office/powerpoint/2010/main" val="927437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B6464E-D652-41D1-8E3D-0A103C56C5EC}" type="slidenum">
              <a:rPr lang="nl-NL" altLang="nl-BE"/>
              <a:pPr>
                <a:spcBef>
                  <a:spcPct val="0"/>
                </a:spcBef>
              </a:pPr>
              <a:t>23</a:t>
            </a:fld>
            <a:endParaRPr lang="nl-NL" altLang="nl-BE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 smtClean="0"/>
          </a:p>
        </p:txBody>
      </p:sp>
    </p:spTree>
    <p:extLst>
      <p:ext uri="{BB962C8B-B14F-4D97-AF65-F5344CB8AC3E}">
        <p14:creationId xmlns:p14="http://schemas.microsoft.com/office/powerpoint/2010/main" val="9026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891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184A6B-E6F7-4C8F-8D59-9B0107C432AB}" type="slidenum">
              <a:rPr lang="nl-NL" altLang="nl-BE"/>
              <a:pPr>
                <a:spcBef>
                  <a:spcPct val="0"/>
                </a:spcBef>
              </a:pPr>
              <a:t>25</a:t>
            </a:fld>
            <a:endParaRPr lang="nl-NL" altLang="nl-BE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 smtClean="0"/>
          </a:p>
        </p:txBody>
      </p:sp>
    </p:spTree>
    <p:extLst>
      <p:ext uri="{BB962C8B-B14F-4D97-AF65-F5344CB8AC3E}">
        <p14:creationId xmlns:p14="http://schemas.microsoft.com/office/powerpoint/2010/main" val="1033710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807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93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809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68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47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934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693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454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788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03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174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B59D4-CC95-4F89-BC03-F0CB08000FF7}" type="slidenum">
              <a:rPr lang="nl-NL" altLang="nl-BE"/>
              <a:pPr>
                <a:spcBef>
                  <a:spcPct val="0"/>
                </a:spcBef>
              </a:pPr>
              <a:t>37</a:t>
            </a:fld>
            <a:endParaRPr lang="nl-NL" altLang="nl-BE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 smtClean="0"/>
          </a:p>
        </p:txBody>
      </p:sp>
    </p:spTree>
    <p:extLst>
      <p:ext uri="{BB962C8B-B14F-4D97-AF65-F5344CB8AC3E}">
        <p14:creationId xmlns:p14="http://schemas.microsoft.com/office/powerpoint/2010/main" val="2057876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206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4. Medline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CDC0CB-DA48-4670-8173-A8A8AC54F302}" type="slidenum">
              <a:rPr lang="nl-NL" altLang="nl-BE"/>
              <a:pPr>
                <a:spcBef>
                  <a:spcPct val="0"/>
                </a:spcBef>
              </a:pPr>
              <a:t>42</a:t>
            </a:fld>
            <a:endParaRPr lang="nl-NL" altLang="nl-BE"/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nl-BE" smtClean="0"/>
          </a:p>
        </p:txBody>
      </p:sp>
    </p:spTree>
    <p:extLst>
      <p:ext uri="{BB962C8B-B14F-4D97-AF65-F5344CB8AC3E}">
        <p14:creationId xmlns:p14="http://schemas.microsoft.com/office/powerpoint/2010/main" val="4294519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82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468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421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4591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754E99F-CC5C-476C-A47B-607F7E4698B1}" type="slidenum">
              <a:rPr lang="en-US" altLang="nl-BE" sz="1300">
                <a:latin typeface="Arial" panose="020B0604020202020204" pitchFamily="34" charset="0"/>
              </a:rPr>
              <a:pPr/>
              <a:t>47</a:t>
            </a:fld>
            <a:endParaRPr lang="en-US" altLang="nl-BE" sz="1300">
              <a:latin typeface="Arial" panose="020B0604020202020204" pitchFamily="34" charset="0"/>
            </a:endParaRPr>
          </a:p>
        </p:txBody>
      </p:sp>
      <p:sp>
        <p:nvSpPr>
          <p:cNvPr id="69635" name="Rectangle 327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69636" name="Rectangle 32770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altLang="nl-BE" smtClean="0">
                <a:latin typeface="Arial" panose="020B0604020202020204" pitchFamily="34" charset="0"/>
              </a:rPr>
              <a:t>Bases de données de littérature scientifique</a:t>
            </a:r>
          </a:p>
          <a:p>
            <a:pPr eaLnBrk="1" hangingPunct="1"/>
            <a:r>
              <a:rPr lang="nl-BE" altLang="nl-BE" smtClean="0">
                <a:latin typeface="Arial" panose="020B0604020202020204" pitchFamily="34" charset="0"/>
              </a:rPr>
              <a:t>OBJECTIFS: savoirs dans quelles bases de données on peut trouver des informations / des articles scientifiques</a:t>
            </a:r>
          </a:p>
          <a:p>
            <a:pPr eaLnBrk="1" hangingPunct="1"/>
            <a:r>
              <a:rPr lang="nl-BE" altLang="nl-BE" smtClean="0">
                <a:latin typeface="Arial" panose="020B0604020202020204" pitchFamily="34" charset="0"/>
              </a:rPr>
              <a:t>PRATIQUE EN AUTONOMIE: visite de chaque adresse / chacun de ces sites en cherchant au moins thème particulier à fond et en faisant une bibliographie de cette recherche.</a:t>
            </a:r>
            <a:endParaRPr lang="es-ES_tradnl" altLang="nl-BE" smtClean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6. Databanken van wetenschappelijke informatie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</a:p>
        </p:txBody>
      </p:sp>
    </p:spTree>
    <p:extLst>
      <p:ext uri="{BB962C8B-B14F-4D97-AF65-F5344CB8AC3E}">
        <p14:creationId xmlns:p14="http://schemas.microsoft.com/office/powerpoint/2010/main" val="41160192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Optimum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Evidence Based Practice 1: ICT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6. Databanken van wetenschappelijke informatie</a:t>
            </a:r>
            <a:endParaRPr lang="en-US"/>
          </a:p>
        </p:txBody>
      </p:sp>
      <p:sp>
        <p:nvSpPr>
          <p:cNvPr id="71686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446D9F-A928-4B7A-AB4F-96ABABD86BCE}" type="slidenum">
              <a:rPr lang="en-US" altLang="nl-BE" sz="1300">
                <a:latin typeface="Arial" panose="020B0604020202020204" pitchFamily="34" charset="0"/>
              </a:rPr>
              <a:pPr/>
              <a:t>48</a:t>
            </a:fld>
            <a:endParaRPr lang="en-US" altLang="nl-BE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0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88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566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708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6040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413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45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619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6127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52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3887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645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325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4897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3087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2773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0328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30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796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9036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375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5371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864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70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71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34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18C94-C68B-4E90-9E27-93586D7E828F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80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Evidence Based Practice 1: ICT</a:t>
            </a:r>
            <a:endParaRPr lang="nl-NL" dirty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3. Internet trukendoos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685B4D-E5E8-471E-BC03-8937B47A5BAD}" type="slidenum">
              <a:rPr lang="nl-NL" altLang="nl-BE" sz="1300"/>
              <a:pPr/>
              <a:t>9</a:t>
            </a:fld>
            <a:endParaRPr lang="nl-NL" altLang="nl-BE" sz="13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BE" smtClean="0"/>
              <a:t>Boîte à outils Internet</a:t>
            </a:r>
          </a:p>
          <a:p>
            <a:r>
              <a:rPr lang="nl-NL" altLang="nl-BE" smtClean="0"/>
              <a:t>OBJECTIFS</a:t>
            </a:r>
            <a:r>
              <a:rPr lang="nl-BE" altLang="nl-BE" smtClean="0"/>
              <a:t>: quelques outils utiles destinés à optimiser la manipulation de la recherche sur Internet</a:t>
            </a:r>
          </a:p>
          <a:p>
            <a:r>
              <a:rPr lang="nl-BE" altLang="nl-BE" smtClean="0"/>
              <a:t>PRATIQUE EN AUTONOMIE: essaie tout ceci au moins trois fois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56213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7AA397-870D-4F16-A8EB-CB43D65DED44}" type="datetime1">
              <a:rPr lang="de-DE" smtClean="0"/>
              <a:t>27.10.2015</a:t>
            </a:fld>
            <a:endParaRPr lang="de-D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EC30-3494-406F-B330-E833358D59D3}" type="datetime1">
              <a:rPr lang="de-DE" smtClean="0"/>
              <a:t>27.10.2015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88B6-124F-43C2-9CFF-5E7F576ACF2B}" type="datetime1">
              <a:rPr lang="de-DE" smtClean="0"/>
              <a:t>27.10.2015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331A-BF0F-4ECB-A3E6-A059F76D16DB}" type="datetime1">
              <a:rPr lang="de-DE" smtClean="0"/>
              <a:t>27.10.2015</a:t>
            </a:fld>
            <a:endParaRPr lang="de-D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7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A8171-4C35-4B44-BEAF-C91B496A399B}" type="datetime1">
              <a:rPr lang="de-DE" smtClean="0"/>
              <a:t>27.10.2015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46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AD067-EA17-4074-B1F7-D050954C5EE5}" type="datetime1">
              <a:rPr lang="de-DE" smtClean="0"/>
              <a:t>27.10.2015</a:t>
            </a:fld>
            <a:endParaRPr lang="de-D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1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5F5BA-926B-4312-864C-50F950A70916}" type="datetime1">
              <a:rPr lang="de-DE" smtClean="0"/>
              <a:t>27.10.2015</a:t>
            </a:fld>
            <a:endParaRPr lang="de-D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51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669CF-CF4C-4313-9B81-970E66E13418}" type="datetime1">
              <a:rPr lang="de-DE" smtClean="0"/>
              <a:t>27.10.2015</a:t>
            </a:fld>
            <a:endParaRPr lang="de-D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9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84CB6-4200-43A3-A9D9-BB946D4E74F0}" type="datetime1">
              <a:rPr lang="de-DE" smtClean="0"/>
              <a:t>27.10.2015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32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AADDB-46E7-4B49-B50C-C70796DC0B5C}" type="datetime1">
              <a:rPr lang="de-DE" smtClean="0"/>
              <a:t>27.10.2015</a:t>
            </a:fld>
            <a:endParaRPr lang="de-D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5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13F57185-589D-48C9-986B-871F553FB175}" type="datetime1">
              <a:rPr lang="de-DE" smtClean="0"/>
              <a:t>27.10.2015</a:t>
            </a:fld>
            <a:endParaRPr lang="de-D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de-D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2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ladict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lrnet.com/splengua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lrnet.com/cnergo.htm" TargetMode="External"/><Relationship Id="rId3" Type="http://schemas.openxmlformats.org/officeDocument/2006/relationships/hyperlink" Target="http://www.pubmed.gov/" TargetMode="External"/><Relationship Id="rId7" Type="http://schemas.openxmlformats.org/officeDocument/2006/relationships/hyperlink" Target="http://www.hlrnet.com/bib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lrnet.com/cndata.htm" TargetMode="External"/><Relationship Id="rId11" Type="http://schemas.openxmlformats.org/officeDocument/2006/relationships/hyperlink" Target="http://www.hlrnet.com/sites/ecs" TargetMode="External"/><Relationship Id="rId5" Type="http://schemas.openxmlformats.org/officeDocument/2006/relationships/hyperlink" Target="http://limo.libis.be/" TargetMode="External"/><Relationship Id="rId10" Type="http://schemas.openxmlformats.org/officeDocument/2006/relationships/hyperlink" Target="http://www.gezondheids.org/" TargetMode="External"/><Relationship Id="rId4" Type="http://schemas.openxmlformats.org/officeDocument/2006/relationships/hyperlink" Target="http://scholar.google.com/" TargetMode="External"/><Relationship Id="rId9" Type="http://schemas.openxmlformats.org/officeDocument/2006/relationships/hyperlink" Target="http://www.hlrnet.com/compnurs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med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ncbi.nlm.nih.gov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cndata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cndata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lrnet.com/splibr.htm" TargetMode="External"/><Relationship Id="rId4" Type="http://schemas.openxmlformats.org/officeDocument/2006/relationships/hyperlink" Target="http://www.hlrnet.com/lalite.ht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hlrnet.com/ladict.htm" TargetMode="External"/><Relationship Id="rId7" Type="http://schemas.openxmlformats.org/officeDocument/2006/relationships/hyperlink" Target="http://www.hlrnet.com/splengua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xipedia.com/" TargetMode="External"/><Relationship Id="rId5" Type="http://schemas.openxmlformats.org/officeDocument/2006/relationships/hyperlink" Target="http://www.medilexicon.com/" TargetMode="External"/><Relationship Id="rId4" Type="http://schemas.openxmlformats.org/officeDocument/2006/relationships/hyperlink" Target="http://www.thefreedictionary.com/" TargetMode="External"/><Relationship Id="rId9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cnergo.ht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ro.org.au/" TargetMode="External"/><Relationship Id="rId5" Type="http://schemas.openxmlformats.org/officeDocument/2006/relationships/hyperlink" Target="http://www.otseeker.com/" TargetMode="External"/><Relationship Id="rId4" Type="http://schemas.openxmlformats.org/officeDocument/2006/relationships/hyperlink" Target="http://www.otevidence.info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.science.gov/" TargetMode="External"/><Relationship Id="rId2" Type="http://schemas.openxmlformats.org/officeDocument/2006/relationships/hyperlink" Target="http://www.sciel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eadess.org/index.php/informate/de-interes/novedades-tics/32255-10-buscadores-academicos-que-quizas-no-conocias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rnet.com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lr@hlrnet.com" TargetMode="External"/><Relationship Id="rId4" Type="http://schemas.openxmlformats.org/officeDocument/2006/relationships/hyperlink" Target="mailto:hans.leroy@odisee.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Calibri" charset="0"/>
              </a:rPr>
              <a:t>E</a:t>
            </a:r>
            <a:r>
              <a:rPr lang="es-ES" dirty="0" smtClean="0">
                <a:latin typeface="Calibri" charset="0"/>
              </a:rPr>
              <a:t>l </a:t>
            </a:r>
            <a:r>
              <a:rPr lang="es-ES" dirty="0">
                <a:latin typeface="Calibri" charset="0"/>
              </a:rPr>
              <a:t>manejo de las fuentes bibliográficas en la investigación científica</a:t>
            </a:r>
            <a:endParaRPr lang="de-DE" dirty="0">
              <a:latin typeface="Calibri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Hans Le Roy</a:t>
            </a:r>
          </a:p>
          <a:p>
            <a:r>
              <a:rPr lang="de-DE" dirty="0"/>
              <a:t>Odisee Bruselas</a:t>
            </a:r>
          </a:p>
          <a:p>
            <a:r>
              <a:rPr lang="de-DE" dirty="0" err="1" smtClean="0"/>
              <a:t>Noviembre</a:t>
            </a:r>
            <a:r>
              <a:rPr lang="de-DE" dirty="0" smtClean="0"/>
              <a:t> 2015</a:t>
            </a:r>
          </a:p>
          <a:p>
            <a:r>
              <a:rPr lang="nl-BE" smtClean="0"/>
              <a:t>www.hlrnet.com/sites/ecs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prácticas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1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fr-BE" altLang="nl-BE" dirty="0" err="1" smtClean="0"/>
              <a:t>Buscar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 smtClean="0">
                <a:ea typeface="+mn-ea"/>
              </a:rPr>
              <a:t>Existen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más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publicaciones</a:t>
            </a:r>
            <a:r>
              <a:rPr lang="fr-BE" altLang="nl-BE" dirty="0" smtClean="0">
                <a:ea typeface="+mn-ea"/>
              </a:rPr>
              <a:t> en </a:t>
            </a:r>
            <a:r>
              <a:rPr lang="fr-BE" altLang="nl-BE" dirty="0" err="1" smtClean="0">
                <a:ea typeface="+mn-ea"/>
              </a:rPr>
              <a:t>inglés</a:t>
            </a:r>
            <a:r>
              <a:rPr lang="fr-BE" altLang="nl-BE" dirty="0" smtClean="0">
                <a:ea typeface="+mn-ea"/>
              </a:rPr>
              <a:t> que en </a:t>
            </a:r>
            <a:r>
              <a:rPr lang="fr-BE" altLang="nl-BE" dirty="0" err="1" smtClean="0">
                <a:ea typeface="+mn-ea"/>
              </a:rPr>
              <a:t>otras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lenguas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 smtClean="0">
                <a:ea typeface="+mn-ea"/>
              </a:rPr>
              <a:t>Comillas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dobres</a:t>
            </a:r>
            <a:r>
              <a:rPr lang="fr-BE" altLang="nl-BE" dirty="0" smtClean="0">
                <a:ea typeface="+mn-ea"/>
              </a:rPr>
              <a:t> para </a:t>
            </a:r>
            <a:r>
              <a:rPr lang="fr-BE" altLang="nl-BE" dirty="0" err="1" smtClean="0">
                <a:ea typeface="+mn-ea"/>
              </a:rPr>
              <a:t>combinaciones</a:t>
            </a:r>
            <a:r>
              <a:rPr lang="fr-BE" altLang="nl-BE" dirty="0" smtClean="0">
                <a:ea typeface="+mn-ea"/>
              </a:rPr>
              <a:t> de palabras</a:t>
            </a:r>
          </a:p>
          <a:p>
            <a:pPr>
              <a:buNone/>
              <a:defRPr/>
            </a:pPr>
            <a:r>
              <a:rPr lang="fr-BE" altLang="nl-BE" dirty="0" err="1" smtClean="0">
                <a:ea typeface="+mn-ea"/>
              </a:rPr>
              <a:t>Pestañas</a:t>
            </a:r>
            <a:r>
              <a:rPr lang="fr-BE" altLang="nl-BE" dirty="0" smtClean="0">
                <a:ea typeface="+mn-ea"/>
              </a:rPr>
              <a:t> del </a:t>
            </a:r>
            <a:r>
              <a:rPr lang="fr-BE" altLang="nl-BE" dirty="0" err="1" smtClean="0">
                <a:ea typeface="+mn-ea"/>
              </a:rPr>
              <a:t>navegador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 smtClean="0">
                <a:ea typeface="+mn-ea"/>
              </a:rPr>
              <a:t>Ctrl+clic</a:t>
            </a:r>
            <a:r>
              <a:rPr lang="fr-BE" altLang="nl-BE" dirty="0" smtClean="0">
                <a:ea typeface="+mn-ea"/>
              </a:rPr>
              <a:t> o </a:t>
            </a:r>
            <a:r>
              <a:rPr lang="fr-BE" altLang="nl-BE" dirty="0" err="1" smtClean="0">
                <a:ea typeface="+mn-ea"/>
              </a:rPr>
              <a:t>pinchar</a:t>
            </a:r>
            <a:r>
              <a:rPr lang="fr-BE" altLang="nl-BE" dirty="0" smtClean="0">
                <a:ea typeface="+mn-ea"/>
              </a:rPr>
              <a:t> con la </a:t>
            </a:r>
            <a:r>
              <a:rPr lang="fr-BE" altLang="nl-BE" dirty="0" err="1" smtClean="0">
                <a:ea typeface="+mn-ea"/>
              </a:rPr>
              <a:t>rueda</a:t>
            </a:r>
            <a:r>
              <a:rPr lang="fr-BE" altLang="nl-BE" dirty="0" smtClean="0">
                <a:ea typeface="+mn-ea"/>
              </a:rPr>
              <a:t> del </a:t>
            </a:r>
            <a:r>
              <a:rPr lang="fr-BE" altLang="nl-BE" dirty="0" err="1" smtClean="0">
                <a:ea typeface="+mn-ea"/>
              </a:rPr>
              <a:t>ratón</a:t>
            </a:r>
            <a:r>
              <a:rPr lang="fr-BE" altLang="nl-BE" dirty="0" smtClean="0">
                <a:ea typeface="+mn-ea"/>
              </a:rPr>
              <a:t> para </a:t>
            </a:r>
            <a:r>
              <a:rPr lang="fr-BE" altLang="nl-BE" dirty="0" err="1" smtClean="0">
                <a:ea typeface="+mn-ea"/>
              </a:rPr>
              <a:t>abrir</a:t>
            </a:r>
            <a:r>
              <a:rPr lang="fr-BE" altLang="nl-BE" dirty="0" smtClean="0">
                <a:ea typeface="+mn-ea"/>
              </a:rPr>
              <a:t> en </a:t>
            </a:r>
            <a:r>
              <a:rPr lang="fr-BE" altLang="nl-BE" dirty="0" err="1" smtClean="0">
                <a:ea typeface="+mn-ea"/>
              </a:rPr>
              <a:t>otra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pestaña</a:t>
            </a:r>
            <a:r>
              <a:rPr lang="fr-BE" altLang="nl-BE" dirty="0" smtClean="0">
                <a:ea typeface="+mn-ea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fr-BE" altLang="nl-BE" dirty="0" err="1" smtClean="0">
                <a:ea typeface="+mn-ea"/>
              </a:rPr>
              <a:t>Ctrl+T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crear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pestaña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err="1" smtClean="0">
                <a:ea typeface="+mn-ea"/>
              </a:rPr>
              <a:t>Ctrl+tab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cambiar</a:t>
            </a:r>
            <a:r>
              <a:rPr lang="fr-BE" altLang="nl-BE" dirty="0" smtClean="0">
                <a:ea typeface="+mn-ea"/>
              </a:rPr>
              <a:t> entre </a:t>
            </a:r>
            <a:r>
              <a:rPr lang="fr-BE" altLang="nl-BE" dirty="0" err="1" smtClean="0">
                <a:ea typeface="+mn-ea"/>
              </a:rPr>
              <a:t>pestañas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smtClean="0">
                <a:ea typeface="+mn-ea"/>
              </a:rPr>
              <a:t>Ctrl+F4 </a:t>
            </a:r>
            <a:r>
              <a:rPr lang="fr-BE" altLang="nl-BE" dirty="0" err="1" smtClean="0">
                <a:ea typeface="+mn-ea"/>
              </a:rPr>
              <a:t>cerrar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pestaña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 smtClean="0">
                <a:ea typeface="+mn-ea"/>
              </a:rPr>
              <a:t>Se </a:t>
            </a:r>
            <a:r>
              <a:rPr lang="fr-BE" altLang="nl-BE" dirty="0" err="1" smtClean="0">
                <a:ea typeface="+mn-ea"/>
              </a:rPr>
              <a:t>puede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soltar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una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pestaña</a:t>
            </a:r>
            <a:r>
              <a:rPr lang="fr-BE" altLang="nl-BE" dirty="0" smtClean="0">
                <a:ea typeface="+mn-ea"/>
              </a:rPr>
              <a:t> y </a:t>
            </a:r>
            <a:r>
              <a:rPr lang="fr-BE" altLang="nl-BE" dirty="0" err="1" smtClean="0">
                <a:ea typeface="+mn-ea"/>
              </a:rPr>
              <a:t>ponerla</a:t>
            </a:r>
            <a:r>
              <a:rPr lang="fr-BE" altLang="nl-BE" dirty="0" smtClean="0">
                <a:ea typeface="+mn-ea"/>
              </a:rPr>
              <a:t> en </a:t>
            </a:r>
            <a:r>
              <a:rPr lang="fr-BE" altLang="nl-BE" dirty="0" err="1" smtClean="0">
                <a:ea typeface="+mn-ea"/>
              </a:rPr>
              <a:t>una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ventana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separada</a:t>
            </a:r>
            <a:r>
              <a:rPr lang="fr-BE" altLang="nl-BE" dirty="0" smtClean="0">
                <a:ea typeface="+mn-ea"/>
              </a:rPr>
              <a:t> (y el </a:t>
            </a:r>
            <a:r>
              <a:rPr lang="fr-BE" altLang="nl-BE" dirty="0" err="1" smtClean="0">
                <a:ea typeface="+mn-ea"/>
              </a:rPr>
              <a:t>inverso</a:t>
            </a:r>
            <a:r>
              <a:rPr lang="fr-BE" altLang="nl-BE" dirty="0" smtClean="0">
                <a:ea typeface="+mn-ea"/>
              </a:rPr>
              <a:t>)</a:t>
            </a:r>
          </a:p>
          <a:p>
            <a:pPr>
              <a:buNone/>
              <a:defRPr/>
            </a:pPr>
            <a:r>
              <a:rPr lang="fr-BE" altLang="nl-BE" dirty="0" smtClean="0">
                <a:ea typeface="+mn-ea"/>
              </a:rPr>
              <a:t>Zoom</a:t>
            </a:r>
          </a:p>
          <a:p>
            <a:pPr lvl="1">
              <a:buFont typeface="Arial"/>
              <a:buChar char="•"/>
              <a:defRPr/>
            </a:pPr>
            <a:r>
              <a:rPr lang="fr-BE" altLang="nl-BE" dirty="0" err="1" smtClean="0">
                <a:ea typeface="+mn-ea"/>
              </a:rPr>
              <a:t>Ctrl+subir</a:t>
            </a:r>
            <a:r>
              <a:rPr lang="fr-BE" altLang="nl-BE" dirty="0" smtClean="0">
                <a:ea typeface="+mn-ea"/>
              </a:rPr>
              <a:t>/</a:t>
            </a:r>
            <a:r>
              <a:rPr lang="fr-BE" altLang="nl-BE" dirty="0" err="1" smtClean="0">
                <a:ea typeface="+mn-ea"/>
              </a:rPr>
              <a:t>bajar</a:t>
            </a:r>
            <a:r>
              <a:rPr lang="fr-BE" altLang="nl-BE" dirty="0" smtClean="0">
                <a:ea typeface="+mn-ea"/>
              </a:rPr>
              <a:t> con la </a:t>
            </a:r>
            <a:r>
              <a:rPr lang="fr-BE" altLang="nl-BE" dirty="0" err="1" smtClean="0">
                <a:ea typeface="+mn-ea"/>
              </a:rPr>
              <a:t>rueda</a:t>
            </a:r>
            <a:r>
              <a:rPr lang="fr-BE" altLang="nl-BE" dirty="0" smtClean="0">
                <a:ea typeface="+mn-ea"/>
              </a:rPr>
              <a:t> del </a:t>
            </a:r>
            <a:r>
              <a:rPr lang="fr-BE" altLang="nl-BE" dirty="0" err="1" smtClean="0">
                <a:ea typeface="+mn-ea"/>
              </a:rPr>
              <a:t>ratón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endParaRPr lang="nl-BE" altLang="nl-BE" dirty="0" smtClean="0">
              <a:ea typeface="+mn-ea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3313D8-4D43-4077-84F5-F96F6A441A80}" type="slidenum">
              <a:rPr lang="en-US" altLang="nl-BE" sz="900">
                <a:solidFill>
                  <a:srgbClr val="898989"/>
                </a:solidFill>
              </a:rPr>
              <a:pPr/>
              <a:t>10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prácticas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2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avanzada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Imágene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spor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color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Parámetros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la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Site:</a:t>
            </a:r>
          </a:p>
          <a:p>
            <a:pPr lvl="1"/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Filetype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:</a:t>
            </a:r>
          </a:p>
          <a:p>
            <a:pPr lvl="1"/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Licencia de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utilización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rueda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dentada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6EB1D4C-7F69-4EC9-B5D3-74D1A324D58B}" type="slidenum">
              <a:rPr lang="en-US" altLang="nl-BE" sz="900">
                <a:solidFill>
                  <a:srgbClr val="898989"/>
                </a:solidFill>
              </a:rPr>
              <a:pPr/>
              <a:t>11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prácticas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3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Accelérador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IE para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traducir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herramientas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/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apoyo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lingüístico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www.hlrnet.com/ladict.htm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fr-BE" altLang="nl-BE" dirty="0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www.hlrnet.com/splengua.htm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Síntesis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automatizada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palabras clave: Wordle.net o Tagcrowd.com</a:t>
            </a:r>
          </a:p>
          <a:p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BD1CDC-360F-4939-96AA-1E7042189D6C}" type="slidenum">
              <a:rPr lang="en-US" altLang="nl-BE" sz="900">
                <a:solidFill>
                  <a:srgbClr val="898989"/>
                </a:solidFill>
              </a:rPr>
              <a:pPr/>
              <a:t>12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BE" altLang="nl-BE" dirty="0" err="1" smtClean="0">
                <a:ea typeface="+mj-ea"/>
              </a:rPr>
              <a:t>Información</a:t>
            </a:r>
            <a:r>
              <a:rPr lang="fr-BE" altLang="nl-BE" dirty="0" smtClean="0">
                <a:ea typeface="+mj-ea"/>
              </a:rPr>
              <a:t> </a:t>
            </a:r>
            <a:r>
              <a:rPr lang="fr-BE" altLang="nl-BE" dirty="0" err="1" smtClean="0">
                <a:ea typeface="+mj-ea"/>
              </a:rPr>
              <a:t>seria</a:t>
            </a:r>
            <a:r>
              <a:rPr lang="fr-BE" altLang="nl-BE" dirty="0" smtClean="0">
                <a:ea typeface="+mj-ea"/>
              </a:rPr>
              <a:t> / </a:t>
            </a:r>
            <a:r>
              <a:rPr lang="fr-BE" altLang="nl-BE" dirty="0" err="1" smtClean="0">
                <a:ea typeface="+mj-ea"/>
              </a:rPr>
              <a:t>científica</a:t>
            </a:r>
            <a:endParaRPr lang="nl-BE" altLang="nl-BE" dirty="0" smtClean="0">
              <a:ea typeface="+mj-ea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fr-BE" altLang="nl-BE" dirty="0" err="1" smtClean="0">
                <a:ea typeface="+mn-ea"/>
              </a:rPr>
              <a:t>Pubmed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>
                <a:hlinkClick r:id="rId3"/>
              </a:rPr>
              <a:t>www.pubmed.gov</a:t>
            </a:r>
            <a:endParaRPr lang="fr-BE" altLang="nl-BE" dirty="0" smtClean="0">
              <a:ea typeface="+mn-ea"/>
            </a:endParaRPr>
          </a:p>
          <a:p>
            <a:pPr>
              <a:buNone/>
              <a:defRPr/>
            </a:pPr>
            <a:r>
              <a:rPr lang="fr-BE" altLang="nl-BE" dirty="0" smtClean="0">
                <a:ea typeface="+mn-ea"/>
              </a:rPr>
              <a:t>Google </a:t>
            </a:r>
            <a:r>
              <a:rPr lang="fr-BE" altLang="nl-BE" dirty="0" err="1" smtClean="0">
                <a:ea typeface="+mn-ea"/>
              </a:rPr>
              <a:t>scholar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>
                <a:hlinkClick r:id="rId4"/>
              </a:rPr>
              <a:t>http://scholar.google.com</a:t>
            </a:r>
            <a:endParaRPr lang="fr-BE" altLang="nl-BE" dirty="0" smtClean="0">
              <a:ea typeface="+mn-ea"/>
            </a:endParaRPr>
          </a:p>
          <a:p>
            <a:pPr>
              <a:buNone/>
              <a:defRPr/>
            </a:pPr>
            <a:r>
              <a:rPr lang="fr-BE" altLang="nl-BE" dirty="0" smtClean="0">
                <a:ea typeface="+mn-ea"/>
              </a:rPr>
              <a:t>La </a:t>
            </a:r>
            <a:r>
              <a:rPr lang="fr-BE" altLang="nl-BE" dirty="0" err="1" smtClean="0">
                <a:ea typeface="+mn-ea"/>
              </a:rPr>
              <a:t>biblioteca</a:t>
            </a:r>
            <a:r>
              <a:rPr lang="fr-BE" altLang="nl-BE" dirty="0" smtClean="0">
                <a:ea typeface="+mn-ea"/>
              </a:rPr>
              <a:t> de la </a:t>
            </a:r>
            <a:r>
              <a:rPr lang="fr-BE" altLang="nl-BE" dirty="0" err="1" smtClean="0">
                <a:ea typeface="+mn-ea"/>
              </a:rPr>
              <a:t>asociación</a:t>
            </a:r>
            <a:r>
              <a:rPr lang="fr-BE" altLang="nl-BE" dirty="0" smtClean="0">
                <a:ea typeface="+mn-ea"/>
              </a:rPr>
              <a:t> de </a:t>
            </a:r>
            <a:r>
              <a:rPr lang="fr-BE" altLang="nl-BE" dirty="0" err="1" smtClean="0">
                <a:ea typeface="+mn-ea"/>
              </a:rPr>
              <a:t>nuestra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 err="1" smtClean="0">
                <a:ea typeface="+mn-ea"/>
              </a:rPr>
              <a:t>escuela-universidad</a:t>
            </a:r>
            <a:r>
              <a:rPr lang="fr-BE" altLang="nl-BE" dirty="0" smtClean="0">
                <a:ea typeface="+mn-ea"/>
              </a:rPr>
              <a:t> </a:t>
            </a:r>
            <a:r>
              <a:rPr lang="fr-BE" altLang="nl-BE" dirty="0">
                <a:hlinkClick r:id="rId5"/>
              </a:rPr>
              <a:t>http://limo.libis.be/</a:t>
            </a:r>
            <a:endParaRPr lang="fr-BE" altLang="nl-BE" dirty="0" smtClean="0">
              <a:ea typeface="+mn-ea"/>
            </a:endParaRPr>
          </a:p>
          <a:p>
            <a:pPr>
              <a:buNone/>
              <a:defRPr/>
            </a:pPr>
            <a:r>
              <a:rPr lang="fr-BE" altLang="nl-BE" dirty="0" smtClean="0">
                <a:ea typeface="+mn-ea"/>
              </a:rPr>
              <a:t>Mis listas</a:t>
            </a:r>
          </a:p>
          <a:p>
            <a:pPr lvl="1">
              <a:buFont typeface="Arial"/>
              <a:buChar char="•"/>
              <a:defRPr/>
            </a:pPr>
            <a:r>
              <a:rPr lang="fr-BE" altLang="nl-BE" dirty="0">
                <a:ea typeface="+mn-ea"/>
                <a:hlinkClick r:id="rId6"/>
              </a:rPr>
              <a:t>www.hlrnet.com/cndata.htm</a:t>
            </a:r>
            <a:r>
              <a:rPr lang="fr-BE" altLang="nl-BE" dirty="0" smtClean="0">
                <a:ea typeface="+mn-ea"/>
              </a:rPr>
              <a:t> - bancos de </a:t>
            </a:r>
            <a:r>
              <a:rPr lang="fr-BE" altLang="nl-BE" dirty="0" err="1" smtClean="0">
                <a:ea typeface="+mn-ea"/>
              </a:rPr>
              <a:t>datos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>
                <a:ea typeface="+mn-ea"/>
                <a:hlinkClick r:id="rId7"/>
              </a:rPr>
              <a:t>www.hlrnet.com/bib.htm</a:t>
            </a:r>
            <a:r>
              <a:rPr lang="fr-BE" altLang="nl-BE" dirty="0" smtClean="0">
                <a:ea typeface="+mn-ea"/>
              </a:rPr>
              <a:t>  - </a:t>
            </a:r>
            <a:r>
              <a:rPr lang="fr-BE" altLang="nl-BE" dirty="0" err="1" smtClean="0">
                <a:ea typeface="+mn-ea"/>
              </a:rPr>
              <a:t>bibliotecas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>
                <a:hlinkClick r:id="rId8"/>
              </a:rPr>
              <a:t>www.hlrnet.com/cnergo.htm</a:t>
            </a:r>
            <a:r>
              <a:rPr lang="fr-BE" altLang="nl-BE" dirty="0" smtClean="0"/>
              <a:t> - </a:t>
            </a:r>
            <a:r>
              <a:rPr lang="fr-BE" altLang="nl-BE" dirty="0" err="1" smtClean="0"/>
              <a:t>terapia</a:t>
            </a:r>
            <a:r>
              <a:rPr lang="fr-BE" altLang="nl-BE" dirty="0" smtClean="0"/>
              <a:t> </a:t>
            </a:r>
            <a:r>
              <a:rPr lang="fr-BE" altLang="nl-BE" dirty="0" err="1" smtClean="0"/>
              <a:t>ocupacional</a:t>
            </a:r>
            <a:endParaRPr lang="fr-BE" altLang="nl-BE" dirty="0" smtClean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altLang="nl-BE" dirty="0">
                <a:ea typeface="+mn-ea"/>
                <a:hlinkClick r:id="rId9"/>
              </a:rPr>
              <a:t>www.hlrnet.com/compnurs.htm</a:t>
            </a:r>
            <a:r>
              <a:rPr lang="fr-BE" altLang="nl-BE" dirty="0" smtClean="0">
                <a:ea typeface="+mn-ea"/>
              </a:rPr>
              <a:t> - </a:t>
            </a:r>
            <a:r>
              <a:rPr lang="fr-BE" altLang="nl-BE" dirty="0" err="1" smtClean="0">
                <a:ea typeface="+mn-ea"/>
              </a:rPr>
              <a:t>cuidado</a:t>
            </a:r>
            <a:r>
              <a:rPr lang="fr-BE" altLang="nl-BE" dirty="0" smtClean="0">
                <a:ea typeface="+mn-ea"/>
              </a:rPr>
              <a:t> de </a:t>
            </a:r>
            <a:r>
              <a:rPr lang="fr-BE" altLang="nl-BE" dirty="0" err="1" smtClean="0">
                <a:ea typeface="+mn-ea"/>
              </a:rPr>
              <a:t>salud</a:t>
            </a:r>
            <a:r>
              <a:rPr lang="fr-BE" altLang="nl-BE" dirty="0" smtClean="0">
                <a:ea typeface="+mn-ea"/>
              </a:rPr>
              <a:t/>
            </a:r>
            <a:br>
              <a:rPr lang="fr-BE" altLang="nl-BE" dirty="0" smtClean="0">
                <a:ea typeface="+mn-ea"/>
              </a:rPr>
            </a:br>
            <a:r>
              <a:rPr lang="fr-BE" altLang="nl-BE" dirty="0">
                <a:ea typeface="+mn-ea"/>
                <a:hlinkClick r:id="rId10"/>
              </a:rPr>
              <a:t>www.gezondheids.org</a:t>
            </a:r>
            <a:r>
              <a:rPr lang="fr-BE" altLang="nl-BE" dirty="0" smtClean="0">
                <a:ea typeface="+mn-ea"/>
              </a:rPr>
              <a:t> </a:t>
            </a:r>
            <a:br>
              <a:rPr lang="fr-BE" altLang="nl-BE" dirty="0" smtClean="0">
                <a:ea typeface="+mn-ea"/>
              </a:rPr>
            </a:br>
            <a:r>
              <a:rPr lang="fr-BE" altLang="nl-BE" dirty="0">
                <a:ea typeface="+mn-ea"/>
                <a:hlinkClick r:id="rId11"/>
              </a:rPr>
              <a:t>www.hlrnet.com/sites/ecs</a:t>
            </a:r>
            <a:r>
              <a:rPr lang="fr-BE" altLang="nl-BE" dirty="0" smtClean="0">
                <a:ea typeface="+mn-ea"/>
              </a:rPr>
              <a:t>  </a:t>
            </a:r>
            <a:endParaRPr lang="nl-BE" altLang="nl-BE" dirty="0" smtClean="0">
              <a:ea typeface="+mn-ea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E2725A0-9BA5-4DAF-9F0D-682F3D06CAD5}" type="slidenum">
              <a:rPr lang="en-US" altLang="nl-BE" sz="900">
                <a:solidFill>
                  <a:srgbClr val="898989"/>
                </a:solidFill>
              </a:rPr>
              <a:pPr/>
              <a:t>13</a:t>
            </a:fld>
            <a:endParaRPr lang="en-US" altLang="nl-BE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¿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Conoces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… Google?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898650" y="1844675"/>
            <a:ext cx="7797800" cy="3619500"/>
          </a:xfrm>
        </p:spPr>
        <p:txBody>
          <a:bodyPr/>
          <a:lstStyle/>
          <a:p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avanzadas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Personalizer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imágenes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color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, forma,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licencia</a:t>
            </a:r>
            <a:endParaRPr lang="nl-NL" altLang="nl-BE" sz="2400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Cálculos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/>
            </a:r>
            <a:b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20 cc en cl</a:t>
            </a:r>
          </a:p>
          <a:p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88C2C6-E3DB-4BA6-B757-F95A985DA62A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6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Google: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avanzadas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017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por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lengua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región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sitio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formato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…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68A405-E883-42C3-8833-8754371595E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2809081"/>
            <a:ext cx="449421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6439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Google: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personalizar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12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Lengua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err="1" smtClean="0">
                <a:latin typeface="Corbel" panose="020B0503020204020204" pitchFamily="34" charset="0"/>
                <a:cs typeface="Corbel" panose="020B0503020204020204" pitchFamily="34" charset="0"/>
              </a:rPr>
              <a:t>filtros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 ,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autocompletar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la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sí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/no,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abrir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otra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ventana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A89FAB-47E3-47D4-8147-0710536A187E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3357564"/>
            <a:ext cx="44291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49389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084" y="291325"/>
            <a:ext cx="10390716" cy="1462087"/>
          </a:xfrm>
        </p:spPr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Google (y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otros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):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cosas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útiles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82675" y="2139795"/>
            <a:ext cx="6880225" cy="382444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nl-NL" altLang="nl-BE" sz="2400" dirty="0" err="1"/>
              <a:t>Intitle</a:t>
            </a:r>
            <a:r>
              <a:rPr lang="nl-NL" altLang="nl-BE" sz="2400" dirty="0"/>
              <a:t>:</a:t>
            </a:r>
          </a:p>
          <a:p>
            <a:pPr>
              <a:buNone/>
              <a:defRPr/>
            </a:pPr>
            <a:r>
              <a:rPr lang="nl-NL" altLang="nl-BE" sz="2400" dirty="0" err="1"/>
              <a:t>Inurl</a:t>
            </a:r>
            <a:r>
              <a:rPr lang="nl-NL" altLang="nl-BE" sz="2400" dirty="0"/>
              <a:t>:</a:t>
            </a:r>
          </a:p>
          <a:p>
            <a:pPr>
              <a:buNone/>
              <a:defRPr/>
            </a:pPr>
            <a:r>
              <a:rPr lang="nl-NL" altLang="nl-BE" sz="2400" dirty="0" err="1"/>
              <a:t>Intext</a:t>
            </a:r>
            <a:r>
              <a:rPr lang="nl-NL" altLang="nl-BE" sz="2400" dirty="0"/>
              <a:t>:</a:t>
            </a:r>
          </a:p>
          <a:p>
            <a:pPr>
              <a:buNone/>
              <a:defRPr/>
            </a:pPr>
            <a:r>
              <a:rPr lang="nl-NL" altLang="nl-BE" sz="2400" dirty="0"/>
              <a:t>Site:</a:t>
            </a:r>
          </a:p>
          <a:p>
            <a:pPr lvl="1">
              <a:buFont typeface="Arial"/>
              <a:buChar char="•"/>
              <a:defRPr/>
            </a:pPr>
            <a:r>
              <a:rPr lang="nl-NL" altLang="nl-BE" sz="2000" dirty="0" err="1" smtClean="0"/>
              <a:t>Dentro</a:t>
            </a:r>
            <a:r>
              <a:rPr lang="nl-NL" altLang="nl-BE" sz="2000" dirty="0" smtClean="0"/>
              <a:t> de </a:t>
            </a:r>
            <a:r>
              <a:rPr lang="nl-NL" altLang="nl-BE" sz="2000" dirty="0" err="1" smtClean="0"/>
              <a:t>un</a:t>
            </a:r>
            <a:r>
              <a:rPr lang="nl-NL" altLang="nl-BE" sz="2000" dirty="0" smtClean="0"/>
              <a:t> </a:t>
            </a:r>
            <a:r>
              <a:rPr lang="nl-NL" altLang="nl-BE" sz="2000" dirty="0" err="1" smtClean="0"/>
              <a:t>sitio</a:t>
            </a:r>
            <a:r>
              <a:rPr lang="nl-NL" altLang="nl-BE" sz="2000" dirty="0" smtClean="0"/>
              <a:t> o </a:t>
            </a:r>
            <a:r>
              <a:rPr lang="nl-NL" altLang="nl-BE" sz="2000" dirty="0" err="1" smtClean="0"/>
              <a:t>dominio</a:t>
            </a:r>
            <a:endParaRPr lang="nl-NL" altLang="nl-BE" sz="2000" dirty="0"/>
          </a:p>
          <a:p>
            <a:pPr>
              <a:buNone/>
              <a:defRPr/>
            </a:pPr>
            <a:r>
              <a:rPr lang="nl-NL" altLang="nl-BE" sz="2400" dirty="0"/>
              <a:t>Link:</a:t>
            </a:r>
          </a:p>
          <a:p>
            <a:pPr>
              <a:buNone/>
              <a:defRPr/>
            </a:pPr>
            <a:r>
              <a:rPr lang="nl-NL" altLang="nl-BE" sz="2400" dirty="0" err="1"/>
              <a:t>Filetype</a:t>
            </a:r>
            <a:r>
              <a:rPr lang="nl-NL" altLang="nl-BE" sz="2400" dirty="0"/>
              <a:t>:</a:t>
            </a:r>
          </a:p>
          <a:p>
            <a:pPr lvl="1">
              <a:buFont typeface="Arial"/>
              <a:buChar char="•"/>
              <a:defRPr/>
            </a:pPr>
            <a:r>
              <a:rPr lang="nl-NL" altLang="nl-BE" sz="2000" dirty="0" smtClean="0"/>
              <a:t>Por </a:t>
            </a:r>
            <a:r>
              <a:rPr lang="nl-NL" altLang="nl-BE" sz="2000" dirty="0" err="1" smtClean="0"/>
              <a:t>tipo</a:t>
            </a:r>
            <a:r>
              <a:rPr lang="nl-NL" altLang="nl-BE" sz="2000" dirty="0" smtClean="0"/>
              <a:t> de </a:t>
            </a:r>
            <a:r>
              <a:rPr lang="nl-NL" altLang="nl-BE" sz="2000" dirty="0" err="1" smtClean="0"/>
              <a:t>documento</a:t>
            </a:r>
            <a:endParaRPr lang="nl-NL" altLang="nl-BE" sz="2000" dirty="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4F69F1-3F71-4D20-A49A-5CC996FFD166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895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dinámica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457200">
              <a:buNone/>
              <a:defRPr/>
            </a:pPr>
            <a:r>
              <a:rPr lang="nl-NL" dirty="0" smtClean="0">
                <a:ea typeface="+mn-ea"/>
              </a:rPr>
              <a:t>Bing </a:t>
            </a:r>
            <a:r>
              <a:rPr lang="nl-NL" dirty="0" err="1" smtClean="0">
                <a:ea typeface="+mn-ea"/>
              </a:rPr>
              <a:t>produce</a:t>
            </a:r>
            <a:r>
              <a:rPr lang="nl-NL" dirty="0" smtClean="0">
                <a:ea typeface="+mn-ea"/>
              </a:rPr>
              <a:t> </a:t>
            </a:r>
            <a:r>
              <a:rPr lang="nl-NL" dirty="0" err="1" smtClean="0">
                <a:ea typeface="+mn-ea"/>
              </a:rPr>
              <a:t>un</a:t>
            </a:r>
            <a:r>
              <a:rPr lang="nl-NL" dirty="0" smtClean="0">
                <a:ea typeface="+mn-ea"/>
              </a:rPr>
              <a:t> </a:t>
            </a:r>
            <a:r>
              <a:rPr lang="nl-NL" dirty="0" err="1" smtClean="0">
                <a:ea typeface="+mn-ea"/>
              </a:rPr>
              <a:t>hilo</a:t>
            </a:r>
            <a:r>
              <a:rPr lang="nl-NL" dirty="0" smtClean="0">
                <a:ea typeface="+mn-ea"/>
              </a:rPr>
              <a:t> RSS por </a:t>
            </a:r>
            <a:r>
              <a:rPr lang="nl-NL" dirty="0" err="1" smtClean="0">
                <a:ea typeface="+mn-ea"/>
              </a:rPr>
              <a:t>búsqueda</a:t>
            </a:r>
            <a:endParaRPr lang="nl-NL" dirty="0" smtClean="0">
              <a:ea typeface="+mn-ea"/>
            </a:endParaRPr>
          </a:p>
          <a:p>
            <a:pPr marL="514350" indent="-457200">
              <a:buNone/>
              <a:defRPr/>
            </a:pPr>
            <a:r>
              <a:rPr lang="nl-NL" dirty="0" smtClean="0">
                <a:ea typeface="+mn-ea"/>
              </a:rPr>
              <a:t>Google.com/alerts: </a:t>
            </a:r>
            <a:r>
              <a:rPr lang="nl-NL" dirty="0" err="1" smtClean="0">
                <a:ea typeface="+mn-ea"/>
              </a:rPr>
              <a:t>alertas</a:t>
            </a:r>
            <a:r>
              <a:rPr lang="nl-NL" dirty="0" smtClean="0">
                <a:ea typeface="+mn-ea"/>
              </a:rPr>
              <a:t> por </a:t>
            </a:r>
            <a:r>
              <a:rPr lang="nl-NL" dirty="0" err="1" smtClean="0">
                <a:ea typeface="+mn-ea"/>
              </a:rPr>
              <a:t>correo</a:t>
            </a:r>
            <a:r>
              <a:rPr lang="nl-NL" dirty="0" smtClean="0">
                <a:ea typeface="+mn-ea"/>
              </a:rPr>
              <a:t> en </a:t>
            </a:r>
            <a:r>
              <a:rPr lang="nl-NL" dirty="0" err="1" smtClean="0">
                <a:ea typeface="+mn-ea"/>
              </a:rPr>
              <a:t>caso</a:t>
            </a:r>
            <a:r>
              <a:rPr lang="nl-NL" dirty="0" smtClean="0">
                <a:ea typeface="+mn-ea"/>
              </a:rPr>
              <a:t> de </a:t>
            </a:r>
            <a:r>
              <a:rPr lang="nl-NL" dirty="0" err="1" smtClean="0">
                <a:ea typeface="+mn-ea"/>
              </a:rPr>
              <a:t>nuevo</a:t>
            </a:r>
            <a:r>
              <a:rPr lang="nl-NL" dirty="0" smtClean="0">
                <a:ea typeface="+mn-ea"/>
              </a:rPr>
              <a:t> </a:t>
            </a:r>
            <a:r>
              <a:rPr lang="nl-NL" dirty="0" err="1" smtClean="0">
                <a:ea typeface="+mn-ea"/>
              </a:rPr>
              <a:t>resultado</a:t>
            </a:r>
            <a:endParaRPr lang="nl-NL" dirty="0" smtClean="0">
              <a:ea typeface="+mn-ea"/>
            </a:endParaRPr>
          </a:p>
          <a:p>
            <a:pPr>
              <a:buNone/>
              <a:defRPr/>
            </a:pPr>
            <a:endParaRPr lang="nl-NL" dirty="0">
              <a:ea typeface="+mn-ea"/>
            </a:endParaRP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1FE48-C62B-45E6-9EF7-A86715B97023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1719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« 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bien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 »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También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otras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lenguas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Hay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resultados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que los de la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primera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página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Intenta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definir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cómo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se presenta </a:t>
            </a:r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un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texto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que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podría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interesarte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–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qué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combinación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de)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palabras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Anuncio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&gt;&lt;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contenido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4BB6E3-3E80-4193-B09F-AA8543126AB0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963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El programa de hoy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Fuentes</a:t>
            </a:r>
            <a:endParaRPr lang="nl-NL" dirty="0"/>
          </a:p>
          <a:p>
            <a:r>
              <a:rPr lang="nl-NL" dirty="0" err="1"/>
              <a:t>Herramientas</a:t>
            </a:r>
            <a:endParaRPr lang="nl-NL" dirty="0"/>
          </a:p>
          <a:p>
            <a:r>
              <a:rPr lang="nl-NL" dirty="0" err="1"/>
              <a:t>Convenciones</a:t>
            </a:r>
            <a:endParaRPr lang="nl-NL" dirty="0"/>
          </a:p>
          <a:p>
            <a:r>
              <a:rPr lang="nl-NL" dirty="0"/>
              <a:t>RSS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0849" y="1820720"/>
            <a:ext cx="7239000" cy="1143000"/>
          </a:xfrm>
        </p:spPr>
        <p:txBody>
          <a:bodyPr/>
          <a:lstStyle/>
          <a:p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altLang="nl-BE" dirty="0">
                <a:ea typeface="Tahoma"/>
                <a:cs typeface="Tahoma"/>
              </a:rPr>
              <a:t> </a:t>
            </a:r>
            <a:r>
              <a:rPr lang="nl-NL" altLang="nl-BE">
                <a:ea typeface="Tahoma"/>
                <a:cs typeface="Tahoma"/>
              </a:rPr>
              <a:t> </a:t>
            </a:r>
            <a:r>
              <a:rPr lang="nl-NL" altLang="nl-BE">
                <a:ea typeface="+mn-ea"/>
              </a:rPr>
              <a:t>  </a:t>
            </a:r>
            <a:endParaRPr lang="nl-NL" altLang="nl-BE" dirty="0">
              <a:ea typeface="+mn-ea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692A67-0A32-4E6B-87DE-D8B9B23B95B2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3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Índice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/ base de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publicados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revistas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médicas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Contiene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descripción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bibnliográfica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una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síntesis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2400" i="1" dirty="0">
                <a:latin typeface="Corbel" panose="020B0503020204020204" pitchFamily="34" charset="0"/>
                <a:cs typeface="Corbel" panose="020B0503020204020204" pitchFamily="34" charset="0"/>
              </a:rPr>
              <a:t>abstract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Funciona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inglés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El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nombre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la revista </a:t>
            </a:r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está </a:t>
            </a:r>
            <a:r>
              <a:rPr lang="nl-NL" altLang="nl-BE" sz="2400" dirty="0" err="1">
                <a:latin typeface="Corbel" panose="020B0503020204020204" pitchFamily="34" charset="0"/>
                <a:cs typeface="Corbel" panose="020B0503020204020204" pitchFamily="34" charset="0"/>
              </a:rPr>
              <a:t>abreviado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www.pubmed.gov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D6600C-ED94-488B-96BA-484B4C58624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6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 en Internet</a:t>
            </a:r>
            <a:b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nl-NL" altLang="nl-BE" sz="2000" err="1">
                <a:latin typeface="Corbel" panose="020B0503020204020204" pitchFamily="34" charset="0"/>
                <a:cs typeface="Corbel" panose="020B0503020204020204" pitchFamily="34" charset="0"/>
              </a:rPr>
              <a:t>PubMed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www.pubmed.gov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=  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www.ncbi.nlm.nih.gov/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1987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853B1D-6485-467C-88AC-E36A99C7EBA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152650"/>
            <a:ext cx="65532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49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3100" dirty="0" err="1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  <a:r>
              <a:rPr lang="nl-NL" altLang="nl-BE" sz="3100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31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filtros</a:t>
            </a:r>
            <a:r>
              <a:rPr lang="nl-NL" altLang="nl-BE" sz="3100" dirty="0" smtClean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31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arriba</a:t>
            </a:r>
            <a:r>
              <a:rPr lang="nl-NL" altLang="nl-BE" sz="3100" dirty="0" smtClean="0">
                <a:latin typeface="Corbel" panose="020B0503020204020204" pitchFamily="34" charset="0"/>
                <a:cs typeface="Corbel" panose="020B0503020204020204" pitchFamily="34" charset="0"/>
              </a:rPr>
              <a:t> y a la </a:t>
            </a:r>
            <a:r>
              <a:rPr lang="nl-NL" altLang="nl-BE" sz="31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izquierda</a:t>
            </a:r>
            <a:r>
              <a:rPr lang="nl-NL" altLang="nl-BE" sz="3100" dirty="0" smtClean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  <a:endParaRPr lang="nl-NL" altLang="nl-BE" sz="31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9D01D-78E8-46A5-8E39-00F666BFE46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9"/>
            <a:ext cx="78232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59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opciones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avanzadas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endParaRPr lang="nl-BE" altLang="nl-BE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863B80-3B10-4B5E-9E3D-E0C9D3DDBB3D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2060575"/>
            <a:ext cx="7616825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36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Filtros</a:t>
            </a:r>
            <a:r>
              <a:rPr lang="nl-NL" altLang="nl-BE" sz="36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36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avanzados</a:t>
            </a:r>
            <a:endParaRPr lang="nl-NL" altLang="nl-BE" sz="36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Limitar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o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indicar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campos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búsqueda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Tipo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publicación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Edad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/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sexo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del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paciente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publicación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Fecha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integración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la base de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4735CF-5B48-471E-81C9-9FDA10000E06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15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Observaciones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Evitar 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de </a:t>
            </a:r>
            <a:r>
              <a:rPr lang="es-ES" altLang="nl-BE" dirty="0">
                <a:latin typeface="Corbel" panose="020B0503020204020204" pitchFamily="34" charset="0"/>
                <a:cs typeface="Corbel" panose="020B0503020204020204" pitchFamily="34" charset="0"/>
              </a:rPr>
              <a:t>limitarse a los artículos </a:t>
            </a:r>
            <a:r>
              <a:rPr lang="es-ES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gratuitos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«Lo siento 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señor, 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no le puedo ayudar - ese</a:t>
            </a:r>
            <a:r>
              <a:rPr lang="es-ES" altLang="nl-BE" dirty="0">
                <a:latin typeface="Corbel" panose="020B0503020204020204" pitchFamily="34" charset="0"/>
                <a:cs typeface="Corbel" panose="020B0503020204020204" pitchFamily="34" charset="0"/>
              </a:rPr>
              <a:t>artículo era de pago</a:t>
            </a:r>
            <a:r>
              <a:rPr lang="es-ES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...»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Buscar por 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lengua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dirty="0">
                <a:latin typeface="Corbel" panose="020B0503020204020204" pitchFamily="34" charset="0"/>
                <a:cs typeface="Corbel" panose="020B0503020204020204" pitchFamily="34" charset="0"/>
              </a:rPr>
              <a:t>Siempre usar términos en </a:t>
            </a:r>
            <a:r>
              <a:rPr lang="es-ES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inglés</a:t>
            </a:r>
            <a:endParaRPr lang="nl-NL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Títulos traducidos 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entre[ </a:t>
            </a:r>
            <a:r>
              <a:rPr lang="nl-NL" altLang="nl-BE" dirty="0">
                <a:latin typeface="Corbel" panose="020B0503020204020204" pitchFamily="34" charset="0"/>
                <a:cs typeface="Corbel" panose="020B0503020204020204" pitchFamily="34" charset="0"/>
              </a:rPr>
              <a:t>]</a:t>
            </a: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9B70E3-E36D-434E-AEFC-5B054FA19E48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514975"/>
            <a:ext cx="48323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33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3100">
                <a:latin typeface="Corbel" panose="020B0503020204020204" pitchFamily="34" charset="0"/>
                <a:cs typeface="Corbel" panose="020B0503020204020204" pitchFamily="34" charset="0"/>
              </a:rPr>
              <a:t>Tipos de </a:t>
            </a:r>
            <a:r>
              <a:rPr lang="nl-NL" altLang="nl-BE" sz="3100" smtClean="0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endParaRPr lang="nl-NL" altLang="nl-BE" sz="310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Clinical Trial – prueba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clínica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Editorial </a:t>
            </a: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Letter –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carta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Meta-Analysis – análisis de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análisis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Practice Guideline –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instrucciones, 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modos de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uso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Review – discusión de otros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8A4498-0718-4E0E-AC7A-F9DB69BA2CFD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49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Artículos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gratuitos?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Ver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Límites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O en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PubMedCentral.com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E669C4-4DC1-4320-9EFB-8D3408EDD2A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524250"/>
            <a:ext cx="381635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57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Historia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de </a:t>
            </a:r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búsqueda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de </a:t>
            </a:r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Medline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Bajo Recent activity</a:t>
            </a:r>
          </a:p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Se puede guardar (6m)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9310E9-C05E-479F-A6D2-B80693B3F167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481514"/>
            <a:ext cx="3524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2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¿Por qué la bibliografía en la investigación científica?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err="1" smtClean="0"/>
              <a:t>Cómo</a:t>
            </a:r>
            <a:r>
              <a:rPr lang="nl-NL" sz="2400" dirty="0" smtClean="0"/>
              <a:t> </a:t>
            </a:r>
            <a:r>
              <a:rPr lang="nl-NL" sz="2400" dirty="0" err="1" smtClean="0"/>
              <a:t>saber</a:t>
            </a:r>
            <a:r>
              <a:rPr lang="nl-NL" sz="2400" dirty="0" smtClean="0"/>
              <a:t> </a:t>
            </a:r>
            <a:r>
              <a:rPr lang="nl-NL" sz="2400" dirty="0" err="1" smtClean="0"/>
              <a:t>como</a:t>
            </a:r>
            <a:r>
              <a:rPr lang="nl-NL" sz="2400" dirty="0" smtClean="0"/>
              <a:t> </a:t>
            </a:r>
            <a:r>
              <a:rPr lang="nl-NL" sz="2400" dirty="0" err="1" smtClean="0"/>
              <a:t>esta</a:t>
            </a:r>
            <a:r>
              <a:rPr lang="nl-NL" sz="2400" dirty="0" smtClean="0"/>
              <a:t> </a:t>
            </a:r>
            <a:r>
              <a:rPr lang="nl-NL" sz="2400" dirty="0" err="1" smtClean="0"/>
              <a:t>estructurada</a:t>
            </a:r>
            <a:r>
              <a:rPr lang="nl-NL" sz="2400" dirty="0" smtClean="0"/>
              <a:t> </a:t>
            </a:r>
            <a:r>
              <a:rPr lang="nl-NL" sz="2400" dirty="0" err="1" smtClean="0"/>
              <a:t>una</a:t>
            </a:r>
            <a:r>
              <a:rPr lang="nl-NL" sz="2400" dirty="0" smtClean="0"/>
              <a:t> </a:t>
            </a:r>
            <a:r>
              <a:rPr lang="nl-NL" sz="2400" dirty="0" err="1" smtClean="0"/>
              <a:t>patología</a:t>
            </a:r>
            <a:r>
              <a:rPr lang="nl-NL" sz="2400" dirty="0" smtClean="0"/>
              <a:t>, y si y </a:t>
            </a:r>
            <a:r>
              <a:rPr lang="nl-NL" sz="2400" dirty="0" err="1" smtClean="0"/>
              <a:t>cómo</a:t>
            </a:r>
            <a:r>
              <a:rPr lang="nl-NL" sz="2400" dirty="0" smtClean="0"/>
              <a:t> </a:t>
            </a:r>
            <a:r>
              <a:rPr lang="nl-NL" sz="2400" dirty="0" err="1" smtClean="0"/>
              <a:t>funciona</a:t>
            </a:r>
            <a:r>
              <a:rPr lang="nl-NL" sz="2400" dirty="0" smtClean="0"/>
              <a:t> </a:t>
            </a:r>
            <a:r>
              <a:rPr lang="nl-NL" sz="2400" dirty="0" err="1" smtClean="0"/>
              <a:t>una</a:t>
            </a:r>
            <a:r>
              <a:rPr lang="nl-NL" sz="2400" dirty="0" smtClean="0"/>
              <a:t> </a:t>
            </a:r>
            <a:r>
              <a:rPr lang="nl-NL" sz="2400" dirty="0" err="1" smtClean="0"/>
              <a:t>terapia</a:t>
            </a:r>
            <a:endParaRPr lang="nl-NL" sz="2400" dirty="0" smtClean="0"/>
          </a:p>
          <a:p>
            <a:pPr lvl="1"/>
            <a:r>
              <a:rPr lang="nl-NL" sz="2000" dirty="0" err="1" smtClean="0"/>
              <a:t>Causalidad</a:t>
            </a:r>
            <a:r>
              <a:rPr lang="nl-NL" sz="2000" dirty="0" smtClean="0"/>
              <a:t>: A -&gt; B</a:t>
            </a:r>
          </a:p>
          <a:p>
            <a:pPr lvl="1"/>
            <a:r>
              <a:rPr lang="nl-NL" sz="2000" dirty="0" err="1" smtClean="0"/>
              <a:t>Experimentación</a:t>
            </a:r>
            <a:r>
              <a:rPr lang="nl-NL" sz="2000" dirty="0" smtClean="0"/>
              <a:t>: dos </a:t>
            </a:r>
            <a:r>
              <a:rPr lang="nl-NL" sz="2000" dirty="0" err="1" smtClean="0"/>
              <a:t>grupos</a:t>
            </a:r>
            <a:r>
              <a:rPr lang="nl-NL" sz="2000" dirty="0" smtClean="0"/>
              <a:t> / </a:t>
            </a:r>
            <a:r>
              <a:rPr lang="nl-NL" sz="2000" dirty="0" err="1" smtClean="0"/>
              <a:t>uno</a:t>
            </a:r>
            <a:r>
              <a:rPr lang="nl-NL" sz="2000" dirty="0" smtClean="0"/>
              <a:t> con la </a:t>
            </a:r>
            <a:r>
              <a:rPr lang="nl-NL" sz="2000" dirty="0" err="1" smtClean="0"/>
              <a:t>terapia</a:t>
            </a:r>
            <a:r>
              <a:rPr lang="nl-NL" sz="2000" dirty="0" smtClean="0"/>
              <a:t> real, </a:t>
            </a:r>
            <a:r>
              <a:rPr lang="nl-NL" sz="2000" dirty="0" err="1" smtClean="0"/>
              <a:t>otro</a:t>
            </a:r>
            <a:r>
              <a:rPr lang="nl-NL" sz="2000" dirty="0" smtClean="0"/>
              <a:t> con placebo</a:t>
            </a:r>
          </a:p>
          <a:p>
            <a:r>
              <a:rPr lang="nl-NL" sz="2400" dirty="0" err="1" smtClean="0"/>
              <a:t>Pero</a:t>
            </a:r>
            <a:r>
              <a:rPr lang="nl-NL" sz="2400" dirty="0" smtClean="0"/>
              <a:t> se </a:t>
            </a:r>
            <a:r>
              <a:rPr lang="nl-NL" sz="2400" dirty="0" err="1" smtClean="0"/>
              <a:t>necesita</a:t>
            </a:r>
            <a:r>
              <a:rPr lang="nl-NL" sz="2400" dirty="0" smtClean="0"/>
              <a:t> </a:t>
            </a:r>
            <a:r>
              <a:rPr lang="nl-NL" sz="2400" dirty="0" err="1" smtClean="0"/>
              <a:t>marco</a:t>
            </a:r>
            <a:r>
              <a:rPr lang="nl-NL" sz="2400" dirty="0" smtClean="0"/>
              <a:t> de </a:t>
            </a:r>
            <a:r>
              <a:rPr lang="nl-NL" sz="2400" dirty="0" err="1" smtClean="0"/>
              <a:t>referencia</a:t>
            </a:r>
            <a:r>
              <a:rPr lang="nl-NL" sz="2400" dirty="0" smtClean="0"/>
              <a:t> para </a:t>
            </a:r>
            <a:r>
              <a:rPr lang="nl-NL" sz="2400" dirty="0" err="1" smtClean="0"/>
              <a:t>identificar</a:t>
            </a:r>
            <a:r>
              <a:rPr lang="nl-NL" sz="2400" dirty="0" smtClean="0"/>
              <a:t> los </a:t>
            </a:r>
            <a:r>
              <a:rPr lang="nl-NL" sz="2400" dirty="0" err="1" smtClean="0"/>
              <a:t>fenómenos</a:t>
            </a:r>
            <a:r>
              <a:rPr lang="nl-NL" sz="2400" dirty="0" smtClean="0"/>
              <a:t> que se producen</a:t>
            </a:r>
          </a:p>
          <a:p>
            <a:r>
              <a:rPr lang="nl-NL" sz="2400" dirty="0" smtClean="0"/>
              <a:t>Y se </a:t>
            </a:r>
            <a:r>
              <a:rPr lang="nl-NL" sz="2400" dirty="0" err="1" smtClean="0"/>
              <a:t>necesita</a:t>
            </a:r>
            <a:r>
              <a:rPr lang="nl-NL" sz="2400" dirty="0" smtClean="0"/>
              <a:t> </a:t>
            </a:r>
            <a:r>
              <a:rPr lang="nl-NL" sz="2400" dirty="0" err="1" smtClean="0"/>
              <a:t>conocimiento</a:t>
            </a:r>
            <a:r>
              <a:rPr lang="nl-NL" sz="2400" dirty="0" smtClean="0"/>
              <a:t> </a:t>
            </a:r>
            <a:r>
              <a:rPr lang="nl-NL" sz="2400" dirty="0" err="1" smtClean="0"/>
              <a:t>previo</a:t>
            </a:r>
            <a:r>
              <a:rPr lang="nl-NL" sz="2400" dirty="0" smtClean="0"/>
              <a:t> </a:t>
            </a:r>
            <a:r>
              <a:rPr lang="nl-NL" sz="2400" dirty="0" err="1" smtClean="0"/>
              <a:t>antes</a:t>
            </a:r>
            <a:r>
              <a:rPr lang="nl-NL" sz="2400" dirty="0" smtClean="0"/>
              <a:t> de </a:t>
            </a:r>
            <a:r>
              <a:rPr lang="nl-NL" sz="2400" dirty="0" err="1" smtClean="0"/>
              <a:t>iniciar</a:t>
            </a:r>
            <a:r>
              <a:rPr lang="nl-NL" sz="2400" dirty="0" smtClean="0"/>
              <a:t> la </a:t>
            </a:r>
            <a:r>
              <a:rPr lang="nl-NL" sz="2400" dirty="0" err="1" smtClean="0"/>
              <a:t>investigación</a:t>
            </a:r>
            <a:r>
              <a:rPr lang="nl-NL" sz="2400" dirty="0" smtClean="0"/>
              <a:t> o la </a:t>
            </a:r>
            <a:r>
              <a:rPr lang="nl-NL" sz="2400" dirty="0" err="1" smtClean="0"/>
              <a:t>terapia</a:t>
            </a:r>
            <a:endParaRPr lang="nl-NL" sz="2400" dirty="0" smtClean="0"/>
          </a:p>
          <a:p>
            <a:r>
              <a:rPr lang="nl-NL" sz="2400" dirty="0" smtClean="0"/>
              <a:t>Peer review: solo se </a:t>
            </a:r>
            <a:r>
              <a:rPr lang="nl-NL" sz="2400" dirty="0" err="1" smtClean="0"/>
              <a:t>publica</a:t>
            </a:r>
            <a:r>
              <a:rPr lang="nl-NL" sz="2400" dirty="0" smtClean="0"/>
              <a:t> lo que los </a:t>
            </a:r>
            <a:r>
              <a:rPr lang="nl-NL" sz="2400" dirty="0" err="1" smtClean="0"/>
              <a:t>colegas</a:t>
            </a:r>
            <a:r>
              <a:rPr lang="nl-NL" sz="2400" dirty="0" smtClean="0"/>
              <a:t> </a:t>
            </a:r>
            <a:r>
              <a:rPr lang="nl-NL" sz="2400" dirty="0" err="1" smtClean="0"/>
              <a:t>aceptan</a:t>
            </a:r>
            <a:r>
              <a:rPr lang="nl-NL" sz="2400" dirty="0" smtClean="0"/>
              <a:t> o </a:t>
            </a:r>
            <a:r>
              <a:rPr lang="nl-NL" sz="2400" dirty="0" err="1" smtClean="0"/>
              <a:t>comprueban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1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¿Dónde encontrar el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artículo?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endParaRPr lang="nl-NL" altLang="nl-BE" sz="24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Free full text</a:t>
            </a:r>
          </a:p>
          <a:p>
            <a:pPr lvl="1"/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Full text</a:t>
            </a:r>
          </a:p>
          <a:p>
            <a:pPr lvl="1"/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O 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Limits</a:t>
            </a:r>
            <a:endParaRPr lang="nl-NL" altLang="nl-BE" sz="20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 sz="2400">
                <a:latin typeface="Corbel" panose="020B0503020204020204" pitchFamily="34" charset="0"/>
                <a:cs typeface="Corbel" panose="020B0503020204020204" pitchFamily="34" charset="0"/>
              </a:rPr>
              <a:t>Otros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bancos </a:t>
            </a:r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de </a:t>
            </a:r>
            <a:r>
              <a:rPr lang="es-ES" altLang="nl-BE" sz="2400">
                <a:latin typeface="Corbel" panose="020B0503020204020204" pitchFamily="34" charset="0"/>
                <a:cs typeface="Corbel" panose="020B0503020204020204" pitchFamily="34" charset="0"/>
              </a:rPr>
              <a:t>datos tienen otros </a:t>
            </a:r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endParaRPr lang="nl-NL" altLang="nl-BE" sz="24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PubMed Central es </a:t>
            </a:r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gratuito, y </a:t>
            </a:r>
            <a:r>
              <a:rPr lang="nl-NL" altLang="nl-BE" sz="2400">
                <a:latin typeface="Corbel" panose="020B0503020204020204" pitchFamily="34" charset="0"/>
                <a:cs typeface="Corbel" panose="020B0503020204020204" pitchFamily="34" charset="0"/>
              </a:rPr>
              <a:t>hay </a:t>
            </a:r>
            <a:r>
              <a:rPr lang="nl-NL" altLang="nl-BE" sz="2400" smtClean="0">
                <a:latin typeface="Corbel" panose="020B0503020204020204" pitchFamily="34" charset="0"/>
                <a:cs typeface="Corbel" panose="020B0503020204020204" pitchFamily="34" charset="0"/>
              </a:rPr>
              <a:t>otros</a:t>
            </a:r>
            <a:endParaRPr lang="nl-NL" altLang="nl-BE" sz="24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endParaRPr lang="nl-NL" altLang="nl-BE" sz="200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F4E7D9-9CF4-4887-B34F-3626E458C1F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33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altLang="nl-BE" smtClean="0">
                <a:ea typeface="Tahoma"/>
                <a:cs typeface="Tahoma"/>
              </a:rPr>
              <a:t>Descripción</a:t>
            </a:r>
            <a:r>
              <a:rPr lang="nl-NL" altLang="nl-BE" smtClean="0">
                <a:ea typeface="+mj-ea"/>
              </a:rPr>
              <a:t>= </a:t>
            </a:r>
            <a:r>
              <a:rPr lang="nl-NL" altLang="nl-BE"/>
              <a:t>referencia </a:t>
            </a:r>
            <a:r>
              <a:rPr lang="nl-NL" altLang="nl-BE" smtClean="0"/>
              <a:t>bibliográfica</a:t>
            </a:r>
            <a:endParaRPr lang="nl-NL" altLang="nl-BE" dirty="0">
              <a:ea typeface="+mj-ea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Norma 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APA</a:t>
            </a:r>
            <a:endParaRPr lang="nl-NL" altLang="nl-BE" sz="20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Preferencia: 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bibliografía en Word 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2007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+</a:t>
            </a:r>
          </a:p>
          <a:p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Punto 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de arranque: </a:t>
            </a:r>
            <a:r>
              <a:rPr lang="nl-NL" altLang="nl-BE" sz="2000">
                <a:latin typeface="Corbel" panose="020B0503020204020204" pitchFamily="34" charset="0"/>
                <a:cs typeface="Corbel" panose="020B0503020204020204" pitchFamily="34" charset="0"/>
              </a:rPr>
              <a:t>descripción en </a:t>
            </a:r>
            <a:r>
              <a:rPr lang="nl-NL" altLang="nl-BE" sz="2000" smtClean="0">
                <a:latin typeface="Corbel" panose="020B0503020204020204" pitchFamily="34" charset="0"/>
                <a:cs typeface="Corbel" panose="020B0503020204020204" pitchFamily="34" charset="0"/>
              </a:rPr>
              <a:t>Pubmed</a:t>
            </a:r>
            <a:endParaRPr lang="nl-NL" altLang="nl-BE" sz="20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1800">
                <a:latin typeface="Corbel" panose="020B0503020204020204" pitchFamily="34" charset="0"/>
                <a:cs typeface="Corbel" panose="020B0503020204020204" pitchFamily="34" charset="0"/>
              </a:rPr>
              <a:t>Para una referencia </a:t>
            </a:r>
            <a:r>
              <a:rPr lang="nl-NL" altLang="nl-BE" sz="1800" smtClean="0">
                <a:latin typeface="Corbel" panose="020B0503020204020204" pitchFamily="34" charset="0"/>
                <a:cs typeface="Corbel" panose="020B0503020204020204" pitchFamily="34" charset="0"/>
              </a:rPr>
              <a:t>manual…</a:t>
            </a:r>
            <a:endParaRPr lang="nl-NL" altLang="nl-BE" sz="18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1800">
                <a:latin typeface="Corbel" panose="020B0503020204020204" pitchFamily="34" charset="0"/>
                <a:cs typeface="Corbel" panose="020B0503020204020204" pitchFamily="34" charset="0"/>
              </a:rPr>
              <a:t>Pegar el </a:t>
            </a:r>
            <a:r>
              <a:rPr lang="nl-NL" altLang="nl-BE" sz="1800" smtClean="0">
                <a:latin typeface="Corbel" panose="020B0503020204020204" pitchFamily="34" charset="0"/>
                <a:cs typeface="Corbel" panose="020B0503020204020204" pitchFamily="34" charset="0"/>
              </a:rPr>
              <a:t>texto</a:t>
            </a:r>
            <a:endParaRPr lang="nl-NL" altLang="nl-BE" sz="18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es-ES" altLang="nl-BE" sz="1800">
                <a:latin typeface="Corbel" panose="020B0503020204020204" pitchFamily="34" charset="0"/>
                <a:cs typeface="Corbel" panose="020B0503020204020204" pitchFamily="34" charset="0"/>
              </a:rPr>
              <a:t>Si necesario, modificar orden de los </a:t>
            </a:r>
            <a:r>
              <a:rPr lang="es-ES" altLang="nl-BE" sz="1800" smtClean="0">
                <a:latin typeface="Corbel" panose="020B0503020204020204" pitchFamily="34" charset="0"/>
                <a:cs typeface="Corbel" panose="020B0503020204020204" pitchFamily="34" charset="0"/>
              </a:rPr>
              <a:t>elementos, puntos, </a:t>
            </a:r>
            <a:r>
              <a:rPr lang="nl-NL" altLang="nl-BE" sz="1800" smtClean="0">
                <a:latin typeface="Corbel" panose="020B0503020204020204" pitchFamily="34" charset="0"/>
                <a:cs typeface="Corbel" panose="020B0503020204020204" pitchFamily="34" charset="0"/>
              </a:rPr>
              <a:t>comas, itálico</a:t>
            </a:r>
            <a:endParaRPr lang="nl-NL" altLang="nl-BE" sz="18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1800">
                <a:latin typeface="Corbel" panose="020B0503020204020204" pitchFamily="34" charset="0"/>
                <a:cs typeface="Corbel" panose="020B0503020204020204" pitchFamily="34" charset="0"/>
              </a:rPr>
              <a:t>Clasificación </a:t>
            </a:r>
            <a:r>
              <a:rPr lang="nl-NL" altLang="nl-BE" sz="1800" smtClean="0">
                <a:latin typeface="Corbel" panose="020B0503020204020204" pitchFamily="34" charset="0"/>
                <a:cs typeface="Corbel" panose="020B0503020204020204" pitchFamily="34" charset="0"/>
              </a:rPr>
              <a:t>alfabética</a:t>
            </a:r>
            <a:endParaRPr lang="nl-NL" altLang="nl-BE" sz="180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C30656-5200-4754-AC00-5A4C6E97823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4868863"/>
            <a:ext cx="7429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24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panose="020B0503020204020204" pitchFamily="34" charset="0"/>
                <a:cs typeface="Corbel" panose="020B0503020204020204" pitchFamily="34" charset="0"/>
              </a:rPr>
              <a:t>Campos para </a:t>
            </a: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la referencia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Autores, título, revista, número, páginas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C651C5-613F-48BC-B4D8-8B96BE059FDB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644901"/>
            <a:ext cx="62198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69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>
                <a:latin typeface="Corbel" charset="0"/>
                <a:cs typeface="Corbel" panose="020B0503020204020204" pitchFamily="34" charset="0"/>
              </a:rPr>
              <a:t>Campos para </a:t>
            </a:r>
            <a:r>
              <a:rPr lang="nl-NL" altLang="nl-BE" smtClean="0">
                <a:latin typeface="Corbel" charset="0"/>
                <a:cs typeface="Corbel" panose="020B0503020204020204" pitchFamily="34" charset="0"/>
              </a:rPr>
              <a:t>la </a:t>
            </a:r>
            <a:r>
              <a:rPr lang="nl-NL" altLang="nl-BE">
                <a:latin typeface="Corbel" charset="0"/>
                <a:cs typeface="Corbel" panose="020B0503020204020204" pitchFamily="34" charset="0"/>
              </a:rPr>
              <a:t>referencia </a:t>
            </a:r>
            <a:br>
              <a:rPr lang="nl-NL" altLang="nl-BE">
                <a:latin typeface="Corbel" charset="0"/>
                <a:cs typeface="Corbel" panose="020B0503020204020204" pitchFamily="34" charset="0"/>
              </a:rPr>
            </a:b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nl-BE">
                <a:latin typeface="Corbel" panose="020B0503020204020204" pitchFamily="34" charset="0"/>
                <a:cs typeface="Corbel" panose="020B0503020204020204" pitchFamily="34" charset="0"/>
              </a:rPr>
              <a:t>El autor puede ser </a:t>
            </a:r>
            <a:r>
              <a:rPr lang="es-ES" altLang="nl-BE" smtClean="0">
                <a:latin typeface="Corbel" panose="020B0503020204020204" pitchFamily="34" charset="0"/>
                <a:cs typeface="Corbel" panose="020B0503020204020204" pitchFamily="34" charset="0"/>
              </a:rPr>
              <a:t>colectivo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es-ES" altLang="nl-BE">
                <a:latin typeface="Corbel" panose="020B0503020204020204" pitchFamily="34" charset="0"/>
                <a:cs typeface="Corbel" panose="020B0503020204020204" pitchFamily="34" charset="0"/>
              </a:rPr>
              <a:t>Los autores toenen nombre y apellido - separar los autores por ; o introducirlos por </a:t>
            </a:r>
            <a:r>
              <a:rPr lang="es-ES" altLang="nl-BE" smtClean="0">
                <a:latin typeface="Corbel" panose="020B0503020204020204" pitchFamily="34" charset="0"/>
                <a:cs typeface="Corbel" panose="020B0503020204020204" pitchFamily="34" charset="0"/>
              </a:rPr>
              <a:t>separado</a:t>
            </a:r>
            <a:endParaRPr lang="nl-NL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C70B28-999A-4605-8F55-49EFB33F017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4" y="3775076"/>
            <a:ext cx="225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4" y="4411663"/>
            <a:ext cx="24971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09" y="3775076"/>
            <a:ext cx="4796852" cy="27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5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Digno de </a:t>
            </a:r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atención: </a:t>
            </a:r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Zotero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Aplicación</a:t>
            </a:r>
            <a:endParaRPr lang="nl-BE" altLang="nl-BE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>
                <a:latin typeface="Corbel" panose="020B0503020204020204" pitchFamily="34" charset="0"/>
                <a:cs typeface="Corbel" panose="020B0503020204020204" pitchFamily="34" charset="0"/>
              </a:rPr>
              <a:t>O complemento </a:t>
            </a:r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Firefox</a:t>
            </a:r>
            <a:endParaRPr lang="nl-BE" altLang="nl-BE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B02617-CB2D-4B57-BDEF-D87DDD2B3F5A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492375"/>
            <a:ext cx="2327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724401"/>
            <a:ext cx="78708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Mendeley</a:t>
            </a:r>
            <a:endParaRPr lang="nl-B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La otra herramienta gratuita de referencia bibliográfica</a:t>
            </a:r>
          </a:p>
          <a:p>
            <a:r>
              <a:rPr lang="nl-BE" dirty="0" smtClean="0"/>
              <a:t>Programa que se instala (como administrador) + enlace en cualquier navegador</a:t>
            </a:r>
          </a:p>
          <a:p>
            <a:r>
              <a:rPr lang="nl-BE" dirty="0" smtClean="0"/>
              <a:t>Integra la base de datos personal de Zotero</a:t>
            </a:r>
          </a:p>
          <a:p>
            <a:r>
              <a:rPr lang="nl-BE" dirty="0" smtClean="0"/>
              <a:t>No reconoce automáticamente una lista de fuentes</a:t>
            </a:r>
          </a:p>
          <a:p>
            <a:endParaRPr lang="nl-B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364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Y </a:t>
            </a:r>
            <a:r>
              <a:rPr lang="fr-BE" dirty="0" err="1" smtClean="0"/>
              <a:t>además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Save </a:t>
            </a:r>
            <a:r>
              <a:rPr lang="fr-BE" dirty="0" err="1" smtClean="0"/>
              <a:t>search</a:t>
            </a:r>
            <a:endParaRPr lang="fr-BE" dirty="0" smtClean="0"/>
          </a:p>
          <a:p>
            <a:pPr lvl="1"/>
            <a:r>
              <a:rPr lang="fr-BE" dirty="0" err="1" smtClean="0"/>
              <a:t>Guardar</a:t>
            </a:r>
            <a:r>
              <a:rPr lang="fr-BE" dirty="0" smtClean="0"/>
              <a:t> los </a:t>
            </a:r>
            <a:r>
              <a:rPr lang="fr-BE" dirty="0" err="1" smtClean="0"/>
              <a:t>resultados</a:t>
            </a:r>
            <a:r>
              <a:rPr lang="fr-BE" dirty="0" smtClean="0"/>
              <a:t> / login </a:t>
            </a:r>
            <a:r>
              <a:rPr lang="fr-BE" dirty="0" err="1" smtClean="0"/>
              <a:t>requerido</a:t>
            </a:r>
            <a:endParaRPr lang="fr-BE" dirty="0" smtClean="0"/>
          </a:p>
          <a:p>
            <a:r>
              <a:rPr lang="fr-BE" dirty="0" smtClean="0"/>
              <a:t>RSS</a:t>
            </a:r>
          </a:p>
          <a:p>
            <a:pPr lvl="1"/>
            <a:r>
              <a:rPr lang="fr-BE" dirty="0" err="1" smtClean="0"/>
              <a:t>Búsqueda</a:t>
            </a:r>
            <a:r>
              <a:rPr lang="fr-BE" dirty="0" smtClean="0"/>
              <a:t> </a:t>
            </a:r>
            <a:r>
              <a:rPr lang="fr-BE" dirty="0" err="1" smtClean="0"/>
              <a:t>dinámica</a:t>
            </a:r>
            <a:endParaRPr lang="fr-BE" dirty="0" smtClean="0"/>
          </a:p>
          <a:p>
            <a:r>
              <a:rPr lang="fr-BE" dirty="0" err="1" smtClean="0"/>
              <a:t>Zotero</a:t>
            </a:r>
            <a:endParaRPr lang="fr-BE" dirty="0" smtClean="0"/>
          </a:p>
          <a:p>
            <a:pPr lvl="1"/>
            <a:r>
              <a:rPr lang="fr-BE" dirty="0" err="1" smtClean="0"/>
              <a:t>Detección</a:t>
            </a:r>
            <a:r>
              <a:rPr lang="fr-BE" dirty="0" smtClean="0"/>
              <a:t> de fichas y </a:t>
            </a:r>
            <a:r>
              <a:rPr lang="fr-BE" dirty="0" err="1" smtClean="0"/>
              <a:t>guardar</a:t>
            </a:r>
            <a:r>
              <a:rPr lang="fr-BE" dirty="0" smtClean="0"/>
              <a:t> las </a:t>
            </a:r>
            <a:r>
              <a:rPr lang="fr-BE" dirty="0" err="1" smtClean="0"/>
              <a:t>seleccionadas</a:t>
            </a:r>
            <a:endParaRPr lang="fr-BE" dirty="0" smtClean="0"/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019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sz="26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nl-NL" altLang="nl-BE" sz="26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6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fuentes</a:t>
            </a:r>
            <a:r>
              <a:rPr lang="nl-NL" altLang="nl-BE" sz="26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6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científicas</a:t>
            </a:r>
            <a:r>
              <a:rPr lang="nl-NL" altLang="nl-BE" sz="2600" dirty="0" smtClean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600" dirty="0" smtClean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Google </a:t>
            </a:r>
            <a:r>
              <a:rPr lang="nl-NL" altLang="nl-BE" sz="2600" dirty="0" err="1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scholar</a:t>
            </a:r>
            <a:r>
              <a:rPr lang="nl-NL" altLang="nl-BE" sz="2600" dirty="0">
                <a:latin typeface="Corbel" panose="020B0503020204020204" pitchFamily="34" charset="0"/>
                <a:cs typeface="Corbel" panose="020B0503020204020204" pitchFamily="34" charset="0"/>
              </a:rPr>
              <a:t> – scholar.google.com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BE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</p:txBody>
      </p:sp>
      <p:sp>
        <p:nvSpPr>
          <p:cNvPr id="593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1F348E-68C5-45A9-A5CC-F86AF8E23CBE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276476"/>
            <a:ext cx="5249863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48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Limo.libis.be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Catálogo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la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biblioteca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la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asociación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la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universidad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Lovaina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escuelas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asociadas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0E7EB2-1FA6-4739-A55E-AA2DC13F338D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167062"/>
            <a:ext cx="4916487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7138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http://biblioteca.unizar.es/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 acceso a fuentes</a:t>
            </a:r>
          </a:p>
          <a:p>
            <a:r>
              <a:rPr lang="nl-BE" dirty="0" smtClean="0"/>
              <a:t>Catálogo exportable </a:t>
            </a:r>
            <a:br>
              <a:rPr lang="nl-BE" dirty="0" smtClean="0"/>
            </a:br>
            <a:r>
              <a:rPr lang="nl-BE" dirty="0" smtClean="0"/>
              <a:t>a RefWorks </a:t>
            </a:r>
          </a:p>
          <a:p>
            <a:r>
              <a:rPr lang="nl-BE" dirty="0" smtClean="0"/>
              <a:t>Roble exportable a Zotero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160" y="2017713"/>
            <a:ext cx="5081698" cy="3906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74" y="4581831"/>
            <a:ext cx="3819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Fuentes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Pubmed</a:t>
            </a:r>
          </a:p>
          <a:p>
            <a:r>
              <a:rPr lang="nl-NL" dirty="0"/>
              <a:t>Google </a:t>
            </a:r>
            <a:r>
              <a:rPr lang="nl-NL" dirty="0" smtClean="0"/>
              <a:t>Scholar</a:t>
            </a:r>
          </a:p>
          <a:p>
            <a:r>
              <a:rPr lang="nl-NL" dirty="0" smtClean="0"/>
              <a:t>CSID </a:t>
            </a:r>
            <a:endParaRPr lang="nl-NL" dirty="0"/>
          </a:p>
          <a:p>
            <a:r>
              <a:rPr lang="nl-NL" dirty="0"/>
              <a:t>Bancos de </a:t>
            </a:r>
            <a:r>
              <a:rPr lang="nl-NL" dirty="0" err="1"/>
              <a:t>datos</a:t>
            </a:r>
            <a:r>
              <a:rPr lang="nl-NL" dirty="0"/>
              <a:t> </a:t>
            </a:r>
            <a:r>
              <a:rPr lang="nl-NL" dirty="0" err="1" smtClean="0"/>
              <a:t>específicos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hlinkClick r:id="rId3"/>
              </a:rPr>
              <a:t>www.hlrnet.com/cndata.htm</a:t>
            </a:r>
            <a:r>
              <a:rPr lang="nl-NL" dirty="0" smtClean="0"/>
              <a:t> </a:t>
            </a:r>
            <a:br>
              <a:rPr lang="nl-NL" dirty="0" smtClean="0"/>
            </a:b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996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http://bibliotecas.csic.es/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99" b="3581"/>
          <a:stretch/>
        </p:blipFill>
        <p:spPr>
          <a:xfrm>
            <a:off x="2101891" y="2695699"/>
            <a:ext cx="7720902" cy="331321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347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Dialnet.unirioja.es</a:t>
            </a:r>
            <a:endParaRPr lang="nl-B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45" b="7332"/>
          <a:stretch/>
        </p:blipFill>
        <p:spPr>
          <a:xfrm>
            <a:off x="3098602" y="2624447"/>
            <a:ext cx="7318771" cy="320633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389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Más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bibliotecas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línea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Lista de bases de datos en línea</a:t>
            </a:r>
          </a:p>
          <a:p>
            <a:pPr lvl="1"/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www.hlrnet.com/cndata.htm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Libros electrónicos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Google </a:t>
            </a:r>
            <a:r>
              <a:rPr lang="nl-NL" altLang="nl-BE" sz="2000" dirty="0" err="1">
                <a:latin typeface="Corbel" panose="020B0503020204020204" pitchFamily="34" charset="0"/>
                <a:cs typeface="Corbel" panose="020B0503020204020204" pitchFamily="34" charset="0"/>
              </a:rPr>
              <a:t>books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 – books.google.com</a:t>
            </a:r>
          </a:p>
          <a:p>
            <a:pPr lvl="1"/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Scribd.com</a:t>
            </a:r>
          </a:p>
          <a:p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www.hlrnet.com/lalite.htm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www.hlrnet.com/splibr.htm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30DE701-8BD8-4730-8C8C-0BF474CA893C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Si el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inglés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molesta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La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traducción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automática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acelerador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IE)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puede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ayudar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pero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puede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ser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un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obstáculo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A ver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Leer 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un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texto</a:t>
            </a:r>
            <a:endParaRPr lang="nl-NL" altLang="nl-BE" sz="2000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¿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Qué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entendido</a:t>
            </a:r>
            <a:r>
              <a:rPr lang="nl-NL" altLang="nl-BE" sz="2000" dirty="0">
                <a:latin typeface="Corbel" panose="020B0503020204020204" pitchFamily="34" charset="0"/>
                <a:cs typeface="Corbel" panose="020B0503020204020204" pitchFamily="34" charset="0"/>
              </a:rPr>
              <a:t>?</a:t>
            </a:r>
          </a:p>
          <a:p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Lo que se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necesita</a:t>
            </a:r>
            <a:endParaRPr lang="nl-NL" altLang="nl-BE" sz="2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Lectura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global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Palabras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 clave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Caso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emergencia</a:t>
            </a:r>
            <a:r>
              <a:rPr lang="nl-NL" altLang="nl-BE" sz="2000" dirty="0" smtClean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0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diccionario</a:t>
            </a:r>
            <a:endParaRPr lang="nl-NL" altLang="nl-BE" sz="20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Síntesis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2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automatizada</a:t>
            </a:r>
            <a:r>
              <a:rPr lang="nl-NL" altLang="nl-BE" sz="2400" dirty="0" smtClean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NL" altLang="nl-BE" sz="2400" dirty="0">
                <a:latin typeface="Corbel" panose="020B0503020204020204" pitchFamily="34" charset="0"/>
                <a:cs typeface="Corbel" panose="020B0503020204020204" pitchFamily="34" charset="0"/>
              </a:rPr>
              <a:t>wordle.net</a:t>
            </a:r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E21743-6AB2-4D6E-A672-140D8A393AC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63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Linguee</a:t>
            </a:r>
            <a:r>
              <a:rPr lang="fr-BE" dirty="0" smtClean="0"/>
              <a:t>: </a:t>
            </a:r>
            <a:r>
              <a:rPr lang="fr-BE" dirty="0" err="1" smtClean="0"/>
              <a:t>traducción</a:t>
            </a:r>
            <a:r>
              <a:rPr lang="fr-BE" dirty="0" smtClean="0"/>
              <a:t> en </a:t>
            </a:r>
            <a:r>
              <a:rPr lang="fr-BE" dirty="0" err="1" smtClean="0"/>
              <a:t>contexto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381" y="2031360"/>
            <a:ext cx="8367029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275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Diccionnarios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55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www.hlrnet.com/ladict.htm</a:t>
            </a:r>
            <a:endParaRPr lang="nl-NL" altLang="nl-BE" sz="1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</a:rPr>
              <a:t>The Free Dictionary 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http://www.thefreedictionary.com/</a:t>
            </a:r>
            <a:endParaRPr lang="nl-NL" altLang="nl-BE" sz="1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1400" dirty="0" err="1">
                <a:latin typeface="Corbel" panose="020B0503020204020204" pitchFamily="34" charset="0"/>
                <a:cs typeface="Corbel" panose="020B0503020204020204" pitchFamily="34" charset="0"/>
              </a:rPr>
              <a:t>MediLexicon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http://www.medilexicon.com/</a:t>
            </a:r>
            <a:endParaRPr lang="nl-NL" altLang="nl-BE" sz="1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1400" dirty="0" err="1">
                <a:latin typeface="Corbel" panose="020B0503020204020204" pitchFamily="34" charset="0"/>
                <a:cs typeface="Corbel" panose="020B0503020204020204" pitchFamily="34" charset="0"/>
              </a:rPr>
              <a:t>Lexipedia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www.lexipedia.com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endParaRPr lang="nl-NL" altLang="nl-BE" sz="1400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  <a:hlinkClick r:id="rId7"/>
              </a:rPr>
              <a:t>www.hlrnet.com/splengua.htm</a:t>
            </a:r>
            <a:r>
              <a:rPr lang="nl-NL" altLang="nl-BE" sz="1400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endParaRPr lang="nl-NL" altLang="nl-BE" sz="1400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NL" altLang="nl-BE" sz="1400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Aceleradodes</a:t>
            </a:r>
            <a:r>
              <a:rPr lang="nl-NL" altLang="nl-BE" sz="1400" dirty="0" smtClean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  <a:r>
              <a:rPr lang="nl-NL" altLang="nl-BE" sz="1400" dirty="0">
                <a:latin typeface="Corbel" panose="020B0503020204020204" pitchFamily="34" charset="0"/>
                <a:cs typeface="Corbel" panose="020B0503020204020204" pitchFamily="34" charset="0"/>
              </a:rPr>
              <a:t>IE8</a:t>
            </a:r>
            <a:r>
              <a:rPr lang="nl-NL" altLang="nl-BE" sz="1400" dirty="0" smtClean="0">
                <a:latin typeface="Corbel" panose="020B0503020204020204" pitchFamily="34" charset="0"/>
                <a:cs typeface="Corbel" panose="020B0503020204020204" pitchFamily="34" charset="0"/>
              </a:rPr>
              <a:t>+</a:t>
            </a:r>
            <a:endParaRPr lang="nl-NL" altLang="nl-BE" sz="1400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148EDD-2EAD-49C6-B691-5796E7E77844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75064"/>
            <a:ext cx="43926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4914"/>
            <a:ext cx="37353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6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Referencias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Norma APA</a:t>
            </a:r>
          </a:p>
          <a:p>
            <a:pPr lvl="1"/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www.apastyle.org</a:t>
            </a:r>
          </a:p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Herramienta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: Word 2007+</a:t>
            </a:r>
          </a:p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Pistas</a:t>
            </a:r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lvl="1"/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Sin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títulos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académicos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(prof., dr., RN, …)</a:t>
            </a:r>
          </a:p>
          <a:p>
            <a:pPr lvl="1"/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Solo apellidos en la referencia corta</a:t>
            </a:r>
          </a:p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Vancouver</a:t>
            </a:r>
          </a:p>
          <a:p>
            <a:pPr lvl="1"/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No en Word pero sí en Zotero</a:t>
            </a:r>
          </a:p>
          <a:p>
            <a:endParaRPr lang="nl-NL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796F20-9BCA-4ABB-AB16-37C1CF1ECA0F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2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49"/>
          <p:cNvSpPr>
            <a:spLocks noGrp="1" noChangeArrowheads="1"/>
          </p:cNvSpPr>
          <p:nvPr>
            <p:ph type="ctrTitle"/>
          </p:nvPr>
        </p:nvSpPr>
        <p:spPr>
          <a:xfrm>
            <a:off x="2741945" y="1806575"/>
            <a:ext cx="7199312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altLang="nl-BE" dirty="0" err="1" smtClean="0">
                <a:ea typeface="+mj-ea"/>
              </a:rPr>
              <a:t>Más</a:t>
            </a:r>
            <a:r>
              <a:rPr lang="nl-NL" altLang="nl-BE" dirty="0" smtClean="0">
                <a:ea typeface="+mj-ea"/>
              </a:rPr>
              <a:t> bases de </a:t>
            </a:r>
            <a:r>
              <a:rPr lang="nl-NL" altLang="nl-BE" dirty="0" err="1" smtClean="0">
                <a:ea typeface="+mj-ea"/>
              </a:rPr>
              <a:t>datos</a:t>
            </a:r>
            <a:endParaRPr lang="nl-NL" altLang="nl-BE" dirty="0" smtClean="0">
              <a:ea typeface="+mj-ea"/>
            </a:endParaRPr>
          </a:p>
        </p:txBody>
      </p:sp>
      <p:sp>
        <p:nvSpPr>
          <p:cNvPr id="39939" name="Subtitle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06D388-C557-46F1-B06C-42C8DE38A3E1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28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DOAJ.org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Directory of Open Access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Journals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Acceso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abierto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Buscar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entre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D53153-8616-49A8-9597-770E80769507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1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17" y="2674144"/>
            <a:ext cx="394176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PLOS.org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Public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library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of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Science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con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sección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de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medicina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EB0E09-EFCE-474B-A3F9-C76CC9777143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649664"/>
            <a:ext cx="374491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Herramientas generales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Convenciones: </a:t>
            </a:r>
            <a:r>
              <a:rPr lang="es-ES" dirty="0" smtClean="0"/>
              <a:t>APA, Vancouver </a:t>
            </a:r>
            <a:r>
              <a:rPr lang="es-ES" dirty="0"/>
              <a:t>y más</a:t>
            </a:r>
          </a:p>
          <a:p>
            <a:r>
              <a:rPr lang="es-ES" dirty="0"/>
              <a:t>Navegador: pestañas, traducción</a:t>
            </a:r>
          </a:p>
          <a:p>
            <a:r>
              <a:rPr lang="es-ES" dirty="0"/>
              <a:t>Síntesis en palabras </a:t>
            </a:r>
            <a:r>
              <a:rPr lang="es-ES" dirty="0" smtClean="0"/>
              <a:t>clave – </a:t>
            </a:r>
            <a:r>
              <a:rPr lang="es-ES" dirty="0" err="1" smtClean="0"/>
              <a:t>Wordle</a:t>
            </a:r>
            <a:r>
              <a:rPr lang="es-ES" dirty="0" smtClean="0"/>
              <a:t>, </a:t>
            </a:r>
            <a:r>
              <a:rPr lang="es-ES" dirty="0" err="1" smtClean="0"/>
              <a:t>Tagcrowd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807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PMC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PubmedCentral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- 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www.ncbi.nlm.nih.gov/pmc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Fuente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abierta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todo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g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ratis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08DD75-5708-4043-B830-0DFC5BF30B9B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221163"/>
            <a:ext cx="317182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Biblioteca </a:t>
            </a:r>
            <a:r>
              <a:rPr lang="fr-BE" dirty="0"/>
              <a:t>V</a:t>
            </a:r>
            <a:r>
              <a:rPr lang="fr-BE" dirty="0" smtClean="0"/>
              <a:t>irtual de la </a:t>
            </a:r>
            <a:r>
              <a:rPr lang="fr-BE" dirty="0" err="1"/>
              <a:t>S</a:t>
            </a:r>
            <a:r>
              <a:rPr lang="fr-BE" dirty="0" err="1" smtClean="0"/>
              <a:t>alud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http://bvsalud.org/es/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2" y="2702255"/>
            <a:ext cx="6652198" cy="39891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73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Scholar.google.com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Google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académico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7A30968-1011-425D-9792-8C4608EF6A19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2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3619500"/>
            <a:ext cx="388778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8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De Google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Scholar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a APA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Pinchar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en CITAR y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seleccionar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formato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6DF3B7-892D-4690-A2BF-3CFC99779942}" type="slidenum">
              <a:rPr lang="en-US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852739"/>
            <a:ext cx="429577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5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 </a:t>
            </a:r>
            <a:r>
              <a:rPr lang="fr-BE" dirty="0" err="1" smtClean="0"/>
              <a:t>terapia</a:t>
            </a:r>
            <a:r>
              <a:rPr lang="fr-BE" dirty="0" smtClean="0"/>
              <a:t> </a:t>
            </a:r>
            <a:r>
              <a:rPr lang="fr-BE" dirty="0" err="1" smtClean="0"/>
              <a:t>ocupacional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Listas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  <a:hlinkClick r:id="rId3"/>
            </a:endParaRPr>
          </a:p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  <a:hlinkClick r:id="rId3"/>
              </a:rPr>
              <a:t>www.hlrnet.com/cnergo.htm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4"/>
              </a:rPr>
              <a:t>OTevidence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: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Evidence-Based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Occupational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</a:rPr>
              <a:t>Therapy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marL="0" indent="0">
              <a:buNone/>
            </a:pP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Bases de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datos</a:t>
            </a:r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OTDBase</a:t>
            </a:r>
            <a:endParaRPr lang="nl-BE" altLang="nl-BE" dirty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OT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5"/>
              </a:rPr>
              <a:t>Seeker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PEDRO: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Physiotherapy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 </a:t>
            </a:r>
            <a:r>
              <a:rPr lang="nl-BE" altLang="nl-BE" dirty="0" err="1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Evidence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  <a:hlinkClick r:id="rId6"/>
              </a:rPr>
              <a:t> Database</a:t>
            </a:r>
            <a:r>
              <a:rPr lang="nl-BE" altLang="nl-BE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594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OT Evidence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http://www.otevidence.info/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5" y="2879926"/>
            <a:ext cx="6946853" cy="3702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289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OTDBASE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http://www.otdbase.org/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2895198"/>
            <a:ext cx="6714841" cy="35786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551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PEDRO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http://www.pedro.org.au/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53" y="2770495"/>
            <a:ext cx="7203400" cy="38390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973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</a:t>
            </a:r>
            <a:r>
              <a:rPr lang="nl-BE" dirty="0" err="1" smtClean="0"/>
              <a:t>español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 </a:t>
            </a:r>
            <a:r>
              <a:rPr lang="nl-BE" dirty="0" err="1" smtClean="0"/>
              <a:t>español</a:t>
            </a:r>
            <a:endParaRPr lang="nl-BE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www.scielo.org</a:t>
            </a:r>
            <a:r>
              <a:rPr lang="en-US" dirty="0" smtClean="0"/>
              <a:t> - </a:t>
            </a:r>
            <a:r>
              <a:rPr lang="nl-BE" dirty="0" err="1"/>
              <a:t>Reconocido</a:t>
            </a:r>
            <a:r>
              <a:rPr lang="nl-BE" dirty="0"/>
              <a:t> por </a:t>
            </a:r>
            <a:r>
              <a:rPr lang="nl-BE" dirty="0" err="1"/>
              <a:t>Zotero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ciencia.science.gov</a:t>
            </a:r>
            <a:r>
              <a:rPr lang="en-US" dirty="0" smtClean="0"/>
              <a:t> - </a:t>
            </a:r>
            <a:r>
              <a:rPr lang="nl-BE" dirty="0" err="1"/>
              <a:t>Sin</a:t>
            </a:r>
            <a:r>
              <a:rPr lang="nl-BE" dirty="0"/>
              <a:t> </a:t>
            </a:r>
            <a:r>
              <a:rPr lang="nl-BE" dirty="0" err="1" smtClean="0"/>
              <a:t>Zotero</a:t>
            </a:r>
            <a:endParaRPr lang="en-US" dirty="0" smtClean="0"/>
          </a:p>
          <a:p>
            <a:r>
              <a:rPr lang="nl-BE" dirty="0" err="1" smtClean="0"/>
              <a:t>Además</a:t>
            </a:r>
            <a:r>
              <a:rPr lang="nl-BE" dirty="0" smtClean="0"/>
              <a:t>…</a:t>
            </a:r>
          </a:p>
          <a:p>
            <a:pPr lvl="1"/>
            <a:r>
              <a:rPr lang="es-ES" dirty="0"/>
              <a:t>10 Buscadores académicos que quizás no conocías </a:t>
            </a:r>
            <a:r>
              <a:rPr lang="es-ES" dirty="0" smtClean="0"/>
              <a:t>- </a:t>
            </a:r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www.creadess.org/index.php/informate/de-interes/novedades-tics/32255-10-buscadores-academicos-que-quizas-no-conocias</a:t>
            </a:r>
            <a:r>
              <a:rPr lang="es-E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73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En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francés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Banque de données en santé publique</a:t>
            </a:r>
            <a:b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(sin </a:t>
            </a:r>
            <a:r>
              <a:rPr lang="fr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bibliografía</a:t>
            </a:r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IST-CEA</a:t>
            </a:r>
          </a:p>
          <a:p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Médecine/sciences</a:t>
            </a:r>
          </a:p>
          <a:p>
            <a:r>
              <a:rPr lang="fr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Refdoc.fr</a:t>
            </a:r>
          </a:p>
          <a:p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91BF48-8B53-4BA0-923A-1821B0CBF175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Herramientas bibliográficos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</a:t>
            </a:r>
          </a:p>
          <a:p>
            <a:r>
              <a:rPr lang="nl-NL" dirty="0" smtClean="0"/>
              <a:t>Zotero &amp; Mendeley</a:t>
            </a:r>
            <a:endParaRPr lang="nl-NL" dirty="0"/>
          </a:p>
          <a:p>
            <a:r>
              <a:rPr lang="nl-NL" dirty="0" err="1" smtClean="0"/>
              <a:t>Refworks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50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www.bdsp.ehesp.fr</a:t>
            </a:r>
          </a:p>
        </p:txBody>
      </p:sp>
      <p:pic>
        <p:nvPicPr>
          <p:cNvPr id="5632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6C1D286-FA67-4996-8443-EB38F9072479}" type="slidenum">
              <a:rPr lang="en-US" altLang="nl-BE" sz="1200">
                <a:solidFill>
                  <a:srgbClr val="898989"/>
                </a:solidFill>
              </a:rPr>
              <a:pPr/>
              <a:t>60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5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www-ist.cea.fr</a:t>
            </a:r>
          </a:p>
        </p:txBody>
      </p:sp>
      <p:pic>
        <p:nvPicPr>
          <p:cNvPr id="5734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759347F-8854-48BF-9E3F-7E7F231D446C}" type="slidenum">
              <a:rPr lang="en-US" altLang="nl-BE" sz="1200">
                <a:solidFill>
                  <a:srgbClr val="898989"/>
                </a:solidFill>
              </a:rPr>
              <a:pPr/>
              <a:t>61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9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IST-CEA</a:t>
            </a:r>
            <a:endParaRPr lang="nl-BE" altLang="nl-BE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5837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01814"/>
            <a:ext cx="8029575" cy="3970337"/>
          </a:xfrm>
        </p:spPr>
      </p:pic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C1AED50-B8DF-492E-85CB-651DD5DF04BB}" type="slidenum">
              <a:rPr lang="en-US" altLang="nl-BE" sz="1200">
                <a:solidFill>
                  <a:srgbClr val="898989"/>
                </a:solidFill>
              </a:rPr>
              <a:pPr/>
              <a:t>62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2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www.medecinesciences.org</a:t>
            </a:r>
          </a:p>
        </p:txBody>
      </p:sp>
      <p:pic>
        <p:nvPicPr>
          <p:cNvPr id="5939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812926"/>
            <a:ext cx="8029575" cy="3948113"/>
          </a:xfrm>
        </p:spPr>
      </p:pic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3D413D3-0FE2-4FDB-8DB7-B8FBD74648CE}" type="slidenum">
              <a:rPr lang="en-US" altLang="nl-BE" sz="1200">
                <a:solidFill>
                  <a:srgbClr val="898989"/>
                </a:solidFill>
              </a:rPr>
              <a:pPr/>
              <a:t>63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47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Refdoc.fr</a:t>
            </a:r>
            <a:endParaRPr lang="nl-BE" altLang="nl-BE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785939"/>
            <a:ext cx="8029575" cy="4002087"/>
          </a:xfrm>
        </p:spPr>
      </p:pic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21B2A51-3B6E-4DEF-93FF-5AB142084C85}" type="slidenum">
              <a:rPr lang="en-US" altLang="nl-BE" sz="1200">
                <a:solidFill>
                  <a:srgbClr val="898989"/>
                </a:solidFill>
              </a:rPr>
              <a:pPr/>
              <a:t>64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0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nl-BE" smtClean="0">
                <a:latin typeface="Corbel" panose="020B0503020204020204" pitchFamily="34" charset="0"/>
                <a:cs typeface="Corbel" panose="020B0503020204020204" pitchFamily="34" charset="0"/>
              </a:rPr>
              <a:t>Refdoc</a:t>
            </a:r>
            <a:endParaRPr lang="nl-BE" altLang="nl-BE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pic>
        <p:nvPicPr>
          <p:cNvPr id="6144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6" y="1785939"/>
            <a:ext cx="8029575" cy="4002087"/>
          </a:xfrm>
        </p:spPr>
      </p:pic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997992D-7959-4E5B-AC44-8A0B84666276}" type="slidenum">
              <a:rPr lang="en-US" altLang="nl-BE" sz="1200">
                <a:solidFill>
                  <a:srgbClr val="898989"/>
                </a:solidFill>
              </a:rPr>
              <a:pPr/>
              <a:t>65</a:t>
            </a:fld>
            <a:endParaRPr lang="en-US" altLang="nl-BE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17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Un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recorrido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nl-BE" dirty="0">
                <a:ea typeface="+mn-ea"/>
              </a:rPr>
              <a:t>No </a:t>
            </a:r>
            <a:r>
              <a:rPr lang="nl-BE" dirty="0" err="1">
                <a:ea typeface="+mn-ea"/>
              </a:rPr>
              <a:t>olvidar</a:t>
            </a:r>
            <a:endParaRPr 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nl-BE" dirty="0" err="1">
                <a:ea typeface="+mn-ea"/>
              </a:rPr>
              <a:t>Más</a:t>
            </a:r>
            <a:r>
              <a:rPr lang="nl-BE" dirty="0">
                <a:ea typeface="+mn-ea"/>
              </a:rPr>
              <a:t> </a:t>
            </a:r>
            <a:r>
              <a:rPr lang="nl-BE" dirty="0" err="1">
                <a:ea typeface="+mn-ea"/>
              </a:rPr>
              <a:t>filtros</a:t>
            </a:r>
            <a:r>
              <a:rPr lang="nl-BE" dirty="0">
                <a:ea typeface="+mn-ea"/>
              </a:rPr>
              <a:t>, </a:t>
            </a:r>
            <a:r>
              <a:rPr lang="nl-BE" dirty="0" err="1">
                <a:ea typeface="+mn-ea"/>
              </a:rPr>
              <a:t>menos</a:t>
            </a:r>
            <a:r>
              <a:rPr lang="nl-BE" dirty="0">
                <a:ea typeface="+mn-ea"/>
              </a:rPr>
              <a:t> </a:t>
            </a:r>
            <a:r>
              <a:rPr lang="nl-BE" dirty="0" err="1">
                <a:ea typeface="+mn-ea"/>
              </a:rPr>
              <a:t>resultados</a:t>
            </a:r>
            <a:endParaRPr lang="nl-BE" dirty="0">
              <a:ea typeface="+mn-ea"/>
            </a:endParaRPr>
          </a:p>
          <a:p>
            <a:pPr>
              <a:buNone/>
              <a:defRPr/>
            </a:pPr>
            <a:r>
              <a:rPr lang="nl-BE" dirty="0">
                <a:ea typeface="+mn-ea"/>
              </a:rPr>
              <a:t>1 </a:t>
            </a:r>
            <a:r>
              <a:rPr lang="nl-BE" dirty="0" err="1">
                <a:ea typeface="+mn-ea"/>
              </a:rPr>
              <a:t>Inicio</a:t>
            </a:r>
            <a:r>
              <a:rPr lang="nl-BE" dirty="0">
                <a:ea typeface="+mn-ea"/>
              </a:rPr>
              <a:t>: </a:t>
            </a:r>
            <a:r>
              <a:rPr lang="nl-BE" dirty="0" err="1">
                <a:ea typeface="+mn-ea"/>
              </a:rPr>
              <a:t>Medline</a:t>
            </a:r>
            <a:endParaRPr lang="nl-BE" dirty="0">
              <a:ea typeface="+mn-ea"/>
            </a:endParaRPr>
          </a:p>
          <a:p>
            <a:pPr>
              <a:buNone/>
              <a:defRPr/>
            </a:pPr>
            <a:r>
              <a:rPr lang="nl-BE" dirty="0"/>
              <a:t>2</a:t>
            </a:r>
            <a:r>
              <a:rPr lang="nl-BE" dirty="0">
                <a:ea typeface="+mn-ea"/>
              </a:rPr>
              <a:t> DOAJ, PMC, PLOS: gratis</a:t>
            </a:r>
          </a:p>
          <a:p>
            <a:pPr>
              <a:buNone/>
              <a:defRPr/>
            </a:pPr>
            <a:r>
              <a:rPr lang="nl-BE" dirty="0">
                <a:ea typeface="+mn-ea"/>
              </a:rPr>
              <a:t>3 Y </a:t>
            </a:r>
            <a:r>
              <a:rPr lang="nl-BE" dirty="0" err="1">
                <a:ea typeface="+mn-ea"/>
              </a:rPr>
              <a:t>luego</a:t>
            </a:r>
            <a:r>
              <a:rPr lang="nl-BE" dirty="0">
                <a:ea typeface="+mn-ea"/>
              </a:rPr>
              <a:t> </a:t>
            </a:r>
            <a:r>
              <a:rPr lang="nl-BE" dirty="0" err="1">
                <a:ea typeface="+mn-ea"/>
              </a:rPr>
              <a:t>babcos</a:t>
            </a:r>
            <a:r>
              <a:rPr lang="nl-BE" dirty="0">
                <a:ea typeface="+mn-ea"/>
              </a:rPr>
              <a:t> </a:t>
            </a:r>
            <a:r>
              <a:rPr lang="nl-BE" dirty="0" err="1">
                <a:ea typeface="+mn-ea"/>
              </a:rPr>
              <a:t>especializados</a:t>
            </a:r>
            <a:endParaRPr 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fr-BE" dirty="0">
                <a:ea typeface="+mn-ea"/>
              </a:rPr>
              <a:t>IST-CEA</a:t>
            </a:r>
            <a:endParaRPr 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nl-BE" smtClean="0">
                <a:ea typeface="+mn-ea"/>
              </a:rPr>
              <a:t>Editoriales: </a:t>
            </a:r>
            <a:r>
              <a:rPr lang="nl-BE" dirty="0">
                <a:ea typeface="+mn-ea"/>
              </a:rPr>
              <a:t>BSL, Springer, </a:t>
            </a:r>
            <a:r>
              <a:rPr lang="nl-BE" dirty="0" err="1">
                <a:ea typeface="+mn-ea"/>
              </a:rPr>
              <a:t>Wiley</a:t>
            </a:r>
            <a:endParaRPr lang="nl-BE" dirty="0">
              <a:ea typeface="+mn-ea"/>
            </a:endParaRPr>
          </a:p>
          <a:p>
            <a:pPr lvl="1">
              <a:buFont typeface="Arial"/>
              <a:buChar char="•"/>
              <a:defRPr/>
            </a:pPr>
            <a:r>
              <a:rPr lang="nl-BE" dirty="0">
                <a:ea typeface="+mn-ea"/>
              </a:rPr>
              <a:t>Google </a:t>
            </a:r>
            <a:r>
              <a:rPr lang="nl-BE" dirty="0" err="1">
                <a:ea typeface="+mn-ea"/>
              </a:rPr>
              <a:t>scholar</a:t>
            </a:r>
            <a:endParaRPr lang="nl-BE" dirty="0">
              <a:ea typeface="+mn-ea"/>
            </a:endParaRPr>
          </a:p>
          <a:p>
            <a:pPr>
              <a:buNone/>
              <a:defRPr/>
            </a:pPr>
            <a:r>
              <a:rPr lang="nl-BE"/>
              <a:t>En </a:t>
            </a:r>
            <a:r>
              <a:rPr lang="nl-BE" smtClean="0">
                <a:ea typeface="+mn-ea"/>
              </a:rPr>
              <a:t>internet</a:t>
            </a:r>
            <a:r>
              <a:rPr lang="nl-BE">
                <a:ea typeface="+mn-ea"/>
              </a:rPr>
              <a:t>: </a:t>
            </a:r>
            <a:r>
              <a:rPr lang="nl-BE" smtClean="0">
                <a:ea typeface="+mn-ea"/>
              </a:rPr>
              <a:t>www.gezondheids.org</a:t>
            </a:r>
            <a:endParaRPr lang="nl-BE" dirty="0">
              <a:ea typeface="+mn-ea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411797E-C3A3-44CE-9290-1373CF41FE2C}" type="slidenum">
              <a:rPr lang="nl-BE" altLang="nl-BE" sz="1000" b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nl-BE" altLang="nl-BE" sz="1000" b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Referencias</a:t>
            </a:r>
            <a:r>
              <a:rPr lang="fr-BE" dirty="0" smtClean="0"/>
              <a:t>: </a:t>
            </a:r>
            <a:r>
              <a:rPr lang="fr-BE" dirty="0" err="1" smtClean="0"/>
              <a:t>herramientas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Word</a:t>
            </a:r>
          </a:p>
          <a:p>
            <a:r>
              <a:rPr lang="fr-BE" sz="2400" dirty="0" err="1" smtClean="0"/>
              <a:t>Zotero</a:t>
            </a:r>
            <a:endParaRPr lang="fr-BE" sz="2400" dirty="0" smtClean="0"/>
          </a:p>
          <a:p>
            <a:pPr lvl="1"/>
            <a:r>
              <a:rPr lang="fr-BE" sz="2000" dirty="0" err="1" smtClean="0"/>
              <a:t>Complemento</a:t>
            </a:r>
            <a:r>
              <a:rPr lang="fr-BE" sz="2000" dirty="0" smtClean="0"/>
              <a:t> a Firefox</a:t>
            </a:r>
          </a:p>
          <a:p>
            <a:r>
              <a:rPr lang="fr-BE" sz="2400" dirty="0" err="1" smtClean="0"/>
              <a:t>CiteUlike</a:t>
            </a:r>
            <a:endParaRPr lang="fr-BE" sz="2400" dirty="0" smtClean="0"/>
          </a:p>
          <a:p>
            <a:pPr lvl="1"/>
            <a:r>
              <a:rPr lang="fr-BE" sz="2000" dirty="0" err="1" smtClean="0"/>
              <a:t>Herramienta</a:t>
            </a:r>
            <a:r>
              <a:rPr lang="fr-BE" sz="2000" dirty="0" smtClean="0"/>
              <a:t> en </a:t>
            </a:r>
            <a:r>
              <a:rPr lang="fr-BE" sz="2000" dirty="0" err="1" smtClean="0"/>
              <a:t>línea</a:t>
            </a:r>
            <a:r>
              <a:rPr lang="fr-BE" sz="2000" dirty="0" smtClean="0"/>
              <a:t>, un enlace a </a:t>
            </a:r>
            <a:r>
              <a:rPr lang="fr-BE" sz="2000" dirty="0" err="1" smtClean="0"/>
              <a:t>poner</a:t>
            </a:r>
            <a:endParaRPr lang="fr-BE" sz="2000" dirty="0" smtClean="0"/>
          </a:p>
          <a:p>
            <a:r>
              <a:rPr lang="fr-BE" sz="2400" dirty="0" err="1" smtClean="0"/>
              <a:t>Refworks</a:t>
            </a:r>
            <a:endParaRPr lang="fr-BE" sz="2400" dirty="0" smtClean="0"/>
          </a:p>
          <a:p>
            <a:pPr lvl="1"/>
            <a:r>
              <a:rPr lang="fr-BE" sz="2000" dirty="0" err="1" smtClean="0"/>
              <a:t>Servicio</a:t>
            </a:r>
            <a:r>
              <a:rPr lang="fr-BE" sz="2000" dirty="0" smtClean="0"/>
              <a:t> de </a:t>
            </a:r>
            <a:r>
              <a:rPr lang="fr-BE" sz="2000" dirty="0" err="1" smtClean="0"/>
              <a:t>gestión</a:t>
            </a:r>
            <a:r>
              <a:rPr lang="fr-BE" sz="2000" dirty="0" smtClean="0"/>
              <a:t> de </a:t>
            </a:r>
            <a:r>
              <a:rPr lang="fr-BE" sz="2000" dirty="0" err="1" smtClean="0"/>
              <a:t>referencias</a:t>
            </a:r>
            <a:endParaRPr lang="fr-BE" sz="2000" dirty="0" smtClean="0"/>
          </a:p>
          <a:p>
            <a:r>
              <a:rPr lang="fr-BE" sz="2400" dirty="0" smtClean="0"/>
              <a:t>Google </a:t>
            </a:r>
            <a:r>
              <a:rPr lang="fr-BE" sz="2400" dirty="0" err="1" smtClean="0"/>
              <a:t>Scholar</a:t>
            </a:r>
            <a:endParaRPr lang="fr-BE" sz="2400" dirty="0" smtClean="0"/>
          </a:p>
          <a:p>
            <a:pPr lvl="1"/>
            <a:r>
              <a:rPr lang="fr-BE" sz="2000" dirty="0" err="1" smtClean="0"/>
              <a:t>Citar</a:t>
            </a: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0858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Campos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para la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referencia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Los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artículos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tienen volumen y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número</a:t>
            </a:r>
            <a:endParaRPr lang="nl-BE" altLang="nl-BE" dirty="0" smtClean="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El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autor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puede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ser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colectivo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(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empresa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,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organización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)</a:t>
            </a:r>
          </a:p>
          <a:p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Los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autores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tienen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nombre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apellido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–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cuidado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con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comas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y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punto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y coma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121A19-DC02-49D6-BC72-1B8E24FB380A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5651501"/>
            <a:ext cx="2257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5335588"/>
            <a:ext cx="1582738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9011"/>
      </p:ext>
    </p:extLst>
  </p:cSld>
  <p:clrMapOvr>
    <a:masterClrMapping/>
  </p:clrMapOvr>
  <p:transition spd="slow" advClick="0" advTm="300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A </a:t>
            </a:r>
            <a:r>
              <a:rPr lang="nl-BE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evitar</a:t>
            </a:r>
            <a:r>
              <a:rPr lang="nl-BE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….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no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previous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history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of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suicide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Patient's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medical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history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been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remarkably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insignificant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with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only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 40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pound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weight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gain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in the past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three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days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no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rigors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or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shaking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chills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her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husband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states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very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hot in bed last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night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On the second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day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knee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better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on 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third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day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it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disappeared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been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depressed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since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began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seeing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me in 1993.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Discharge status: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Alive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without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my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permission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Healthy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appearing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decrepit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69-year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old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male,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mentally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alert, but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forgetful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had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waffles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for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breakfast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anorexia for lunch.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While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in ER,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she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examined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x-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rated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sent home.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Occasional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constant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infrequent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headaches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Rectal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examination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revealed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normal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size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thyroid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lab test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indicated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abnormal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lover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function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Skin: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somewhat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pale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present.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has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two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teenage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children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, but no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other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abnormalities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marL="514350" indent="-514350">
              <a:buFontTx/>
              <a:buAutoNum type="arabicPeriod"/>
            </a:pP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The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patient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was in his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usual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state of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good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health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until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his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airplane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ran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out of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fuel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 and </a:t>
            </a:r>
            <a:r>
              <a:rPr lang="nl-BE" altLang="nl-BE" sz="1600" dirty="0" err="1">
                <a:latin typeface="Corbel" panose="020B0503020204020204" pitchFamily="34" charset="0"/>
                <a:cs typeface="Corbel" panose="020B0503020204020204" pitchFamily="34" charset="0"/>
              </a:rPr>
              <a:t>crashed</a:t>
            </a:r>
            <a:r>
              <a:rPr lang="nl-BE" altLang="nl-BE" sz="1600" dirty="0">
                <a:latin typeface="Corbel" panose="020B0503020204020204" pitchFamily="34" charset="0"/>
                <a:cs typeface="Corbel" panose="020B0503020204020204" pitchFamily="34" charset="0"/>
              </a:rPr>
              <a:t>.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B01B1-D1C1-4F77-B641-10762695DFD3}" type="slidenum">
              <a:rPr lang="en-US" altLang="nl-BE" sz="1400" b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en-US" altLang="nl-BE" sz="14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2645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Lo que es y como se lee</a:t>
            </a:r>
          </a:p>
          <a:p>
            <a:r>
              <a:rPr lang="es-ES"/>
              <a:t>Noticias generales</a:t>
            </a:r>
          </a:p>
          <a:p>
            <a:r>
              <a:rPr lang="es-ES"/>
              <a:t>En un buscador</a:t>
            </a:r>
          </a:p>
          <a:p>
            <a:r>
              <a:rPr lang="es-ES"/>
              <a:t>En Pubmed y otros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7858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Tahoma"/>
                <a:cs typeface="Tahoma"/>
              </a:rPr>
              <a:t>¿Preguntas?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Tahoma" charset="0"/>
                <a:ea typeface="Tahoma" charset="0"/>
                <a:cs typeface="Tahoma" charset="0"/>
              </a:rPr>
              <a:t>Hans Le Roy </a:t>
            </a:r>
          </a:p>
          <a:p>
            <a:r>
              <a:rPr lang="fr-FR">
                <a:latin typeface="Tahoma" charset="0"/>
                <a:ea typeface="Tahoma" charset="0"/>
                <a:cs typeface="Tahoma" charset="0"/>
                <a:hlinkClick r:id="rId3"/>
              </a:rPr>
              <a:t>www.hlrnet.com</a:t>
            </a:r>
            <a:r>
              <a:rPr lang="fr-FR">
                <a:latin typeface="Calibri" charset="0"/>
                <a:ea typeface="Tahoma" charset="0"/>
                <a:cs typeface="Tahoma" charset="0"/>
              </a:rPr>
              <a:t> </a:t>
            </a:r>
          </a:p>
          <a:p>
            <a:r>
              <a:rPr lang="fr-FR">
                <a:latin typeface="Tahoma" charset="0"/>
                <a:ea typeface="Tahoma" charset="0"/>
                <a:cs typeface="Tahoma" charset="0"/>
                <a:hlinkClick r:id="rId4"/>
              </a:rPr>
              <a:t>hans.leroy@odisee.be</a:t>
            </a:r>
            <a:r>
              <a:rPr lang="fr-FR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r>
              <a:rPr lang="fr-FR">
                <a:latin typeface="Tahoma" charset="0"/>
                <a:ea typeface="Tahoma" charset="0"/>
                <a:cs typeface="Tahoma" charset="0"/>
                <a:hlinkClick r:id="rId5"/>
              </a:rPr>
              <a:t>hlr@hlrnet.com</a:t>
            </a:r>
            <a:r>
              <a:rPr lang="fr-FR">
                <a:latin typeface="Tahoma" charset="0"/>
                <a:ea typeface="Tahoma" charset="0"/>
                <a:cs typeface="Tahoma" charset="0"/>
              </a:rPr>
              <a:t> </a:t>
            </a:r>
            <a:endParaRPr lang="nl-NL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02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RSS: un poco más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Paper.li</a:t>
            </a:r>
          </a:p>
          <a:p>
            <a:r>
              <a:rPr lang="es-ES" dirty="0"/>
              <a:t>RSS mix</a:t>
            </a:r>
          </a:p>
          <a:p>
            <a:r>
              <a:rPr lang="es-ES" dirty="0"/>
              <a:t>RSS en el </a:t>
            </a:r>
            <a:r>
              <a:rPr lang="es-ES" dirty="0" smtClean="0"/>
              <a:t>correo: </a:t>
            </a:r>
            <a:r>
              <a:rPr lang="es-ES" dirty="0" err="1" smtClean="0"/>
              <a:t>Blogtrottr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6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352" y="2133600"/>
            <a:ext cx="6934200" cy="1143000"/>
          </a:xfrm>
        </p:spPr>
        <p:txBody>
          <a:bodyPr>
            <a:normAutofit/>
          </a:bodyPr>
          <a:lstStyle/>
          <a:p>
            <a:r>
              <a:rPr lang="nl-NL" altLang="nl-BE" dirty="0" err="1" smtClean="0">
                <a:latin typeface="Corbel" panose="020B0503020204020204" pitchFamily="34" charset="0"/>
                <a:cs typeface="Corbel" panose="020B0503020204020204" pitchFamily="34" charset="0"/>
              </a:rPr>
              <a:t>Herramientas</a:t>
            </a:r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Internet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BE" dirty="0" smtClean="0">
                <a:latin typeface="Corbel" panose="020B0503020204020204" pitchFamily="34" charset="0"/>
                <a:cs typeface="Corbel" panose="020B0503020204020204" pitchFamily="34" charset="0"/>
              </a:rPr>
              <a:t>  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defRPr sz="3000" b="1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58D23E-8B8B-4D6B-8CAF-3B00EE4D8315}" type="slidenum">
              <a:rPr lang="en-US" altLang="nl-BE" sz="1400" b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nl-BE" sz="1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48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Microsoft Office PowerPoint</Application>
  <PresentationFormat>Widescreen</PresentationFormat>
  <Paragraphs>484</Paragraphs>
  <Slides>70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Corbel</vt:lpstr>
      <vt:lpstr>Optimum</vt:lpstr>
      <vt:lpstr>Tahoma</vt:lpstr>
      <vt:lpstr>Times New Roman</vt:lpstr>
      <vt:lpstr>Wingdings</vt:lpstr>
      <vt:lpstr>1_ren-gt</vt:lpstr>
      <vt:lpstr>El manejo de las fuentes bibliográficas en la investigación científica</vt:lpstr>
      <vt:lpstr>El programa de hoy</vt:lpstr>
      <vt:lpstr>¿Por qué la bibliografía en la investigación científica?</vt:lpstr>
      <vt:lpstr>Fuentes</vt:lpstr>
      <vt:lpstr>Herramientas generales</vt:lpstr>
      <vt:lpstr>Herramientas bibliográficos</vt:lpstr>
      <vt:lpstr>RSS</vt:lpstr>
      <vt:lpstr>RSS: un poco más</vt:lpstr>
      <vt:lpstr>Herramientas Internet</vt:lpstr>
      <vt:lpstr>Cosas prácticas 1</vt:lpstr>
      <vt:lpstr>Cosas prácticas 2</vt:lpstr>
      <vt:lpstr>Cosas prácticas 3</vt:lpstr>
      <vt:lpstr>Información seria / científica</vt:lpstr>
      <vt:lpstr>¿Conoces … Google? </vt:lpstr>
      <vt:lpstr>Google: opciones avanzadas</vt:lpstr>
      <vt:lpstr>Google: personalizar</vt:lpstr>
      <vt:lpstr>Google (y otros): cosas útiles</vt:lpstr>
      <vt:lpstr>Búsqueda dinámica</vt:lpstr>
      <vt:lpstr>Buscar « bien »</vt:lpstr>
      <vt:lpstr>Medline</vt:lpstr>
      <vt:lpstr>MedLine</vt:lpstr>
      <vt:lpstr>Medline en Internet PubMed en www.pubmed.gov =  www.ncbi.nlm.nih.gov/</vt:lpstr>
      <vt:lpstr>Medline: filtros (arriba y a la izquierda)</vt:lpstr>
      <vt:lpstr>Medline opciones avanzadas</vt:lpstr>
      <vt:lpstr>Filtros avanzados</vt:lpstr>
      <vt:lpstr>Observaciones</vt:lpstr>
      <vt:lpstr>Tipos de artículos</vt:lpstr>
      <vt:lpstr>Artículos gratuitos?</vt:lpstr>
      <vt:lpstr>Historia de búsqueda de Medline</vt:lpstr>
      <vt:lpstr>¿Dónde encontrar el artículo?</vt:lpstr>
      <vt:lpstr>Descripción= referencia bibliográfica</vt:lpstr>
      <vt:lpstr>Campos para la referencia</vt:lpstr>
      <vt:lpstr>Campos para la referencia  </vt:lpstr>
      <vt:lpstr>Digno de atención: Zotero</vt:lpstr>
      <vt:lpstr>Mendeley</vt:lpstr>
      <vt:lpstr>Y además</vt:lpstr>
      <vt:lpstr>Más fuentes científicas: Google scholar – scholar.google.com</vt:lpstr>
      <vt:lpstr>Limo.libis.be</vt:lpstr>
      <vt:lpstr>http://biblioteca.unizar.es/</vt:lpstr>
      <vt:lpstr>http://bibliotecas.csic.es/</vt:lpstr>
      <vt:lpstr>Dialnet.unirioja.es</vt:lpstr>
      <vt:lpstr>Más bibliotecas en línea</vt:lpstr>
      <vt:lpstr>Si el inglés molesta</vt:lpstr>
      <vt:lpstr>Linguee: traducción en contexto</vt:lpstr>
      <vt:lpstr>Diccionnarios</vt:lpstr>
      <vt:lpstr>Referencias</vt:lpstr>
      <vt:lpstr>Más bases de datos</vt:lpstr>
      <vt:lpstr>DOAJ.org</vt:lpstr>
      <vt:lpstr>PLOS.org</vt:lpstr>
      <vt:lpstr>PMC</vt:lpstr>
      <vt:lpstr>Biblioteca Virtual de la Salud</vt:lpstr>
      <vt:lpstr>Scholar.google.com</vt:lpstr>
      <vt:lpstr>De Google Scholar a APA</vt:lpstr>
      <vt:lpstr>En terapia ocupacional</vt:lpstr>
      <vt:lpstr>OT Evidence </vt:lpstr>
      <vt:lpstr>OTDBASE</vt:lpstr>
      <vt:lpstr>PEDRO</vt:lpstr>
      <vt:lpstr>En español</vt:lpstr>
      <vt:lpstr>En francés</vt:lpstr>
      <vt:lpstr>www.bdsp.ehesp.fr</vt:lpstr>
      <vt:lpstr>www-ist.cea.fr</vt:lpstr>
      <vt:lpstr>IST-CEA</vt:lpstr>
      <vt:lpstr>www.medecinesciences.org</vt:lpstr>
      <vt:lpstr>Refdoc.fr</vt:lpstr>
      <vt:lpstr>Refdoc</vt:lpstr>
      <vt:lpstr>Un recorrido</vt:lpstr>
      <vt:lpstr>Referencias: herramientas</vt:lpstr>
      <vt:lpstr>Campos para la referencia</vt:lpstr>
      <vt:lpstr>A evitar….</vt:lpstr>
      <vt:lpstr>¿Preguntas?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manejo de las fuentes bibliográficas en la investigación científica</dc:title>
  <dc:creator/>
  <cp:lastModifiedBy/>
  <cp:revision>4</cp:revision>
  <dcterms:created xsi:type="dcterms:W3CDTF">2012-07-30T23:35:21Z</dcterms:created>
  <dcterms:modified xsi:type="dcterms:W3CDTF">2015-10-27T07:47:03Z</dcterms:modified>
</cp:coreProperties>
</file>