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1" r:id="rId2"/>
  </p:sldMasterIdLst>
  <p:notesMasterIdLst>
    <p:notesMasterId r:id="rId9"/>
  </p:notesMasterIdLst>
  <p:handoutMasterIdLst>
    <p:handoutMasterId r:id="rId10"/>
  </p:handoutMasterIdLst>
  <p:sldIdLst>
    <p:sldId id="256" r:id="rId3"/>
    <p:sldId id="258" r:id="rId4"/>
    <p:sldId id="361" r:id="rId5"/>
    <p:sldId id="362" r:id="rId6"/>
    <p:sldId id="257" r:id="rId7"/>
    <p:sldId id="37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660"/>
  </p:normalViewPr>
  <p:slideViewPr>
    <p:cSldViewPr snapToGrid="0">
      <p:cViewPr>
        <p:scale>
          <a:sx n="117" d="100"/>
          <a:sy n="117" d="100"/>
        </p:scale>
        <p:origin x="-126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3FD9E-71A3-4840-BAE7-FE9D2CBDB9E8}" type="datetimeFigureOut">
              <a:rPr lang="nl-BE" smtClean="0"/>
              <a:t>26/10/2015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846FF-8CB2-40DD-AE64-2CD6E9BB954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174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43D3D-61B7-42D0-A467-5179A3894343}" type="datetimeFigureOut">
              <a:rPr lang="nl-NL"/>
              <a:t>26-10-2015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18C94-C68B-4E90-9E27-93586D7E828F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508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Esta</a:t>
            </a:r>
            <a:r>
              <a:rPr lang="nl-NL" baseline="0" dirty="0" smtClean="0"/>
              <a:t> </a:t>
            </a:r>
            <a:r>
              <a:rPr lang="nl-NL" baseline="0" dirty="0" err="1" smtClean="0"/>
              <a:t>presentación</a:t>
            </a:r>
            <a:r>
              <a:rPr lang="nl-NL" baseline="0" dirty="0" smtClean="0"/>
              <a:t> es </a:t>
            </a:r>
            <a:r>
              <a:rPr lang="nl-NL" baseline="0" dirty="0" err="1" smtClean="0"/>
              <a:t>modular</a:t>
            </a:r>
            <a:r>
              <a:rPr lang="nl-NL" baseline="0" dirty="0" smtClean="0"/>
              <a:t>: no </a:t>
            </a:r>
            <a:r>
              <a:rPr lang="nl-NL" baseline="0" dirty="0" err="1" smtClean="0"/>
              <a:t>todo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interesa</a:t>
            </a:r>
            <a:r>
              <a:rPr lang="nl-NL" baseline="0" dirty="0" smtClean="0"/>
              <a:t> en la </a:t>
            </a:r>
            <a:r>
              <a:rPr lang="nl-NL" baseline="0" dirty="0" err="1" smtClean="0"/>
              <a:t>misma</a:t>
            </a:r>
            <a:r>
              <a:rPr lang="nl-NL" baseline="0" dirty="0" smtClean="0"/>
              <a:t> </a:t>
            </a:r>
            <a:r>
              <a:rPr lang="nl-NL" baseline="0" dirty="0" err="1" smtClean="0"/>
              <a:t>medida</a:t>
            </a:r>
            <a:r>
              <a:rPr lang="nl-NL" baseline="0" dirty="0" smtClean="0"/>
              <a:t>, </a:t>
            </a:r>
            <a:r>
              <a:rPr lang="nl-NL" baseline="0" dirty="0" err="1" smtClean="0"/>
              <a:t>pero</a:t>
            </a:r>
            <a:r>
              <a:rPr lang="nl-NL" baseline="0" dirty="0" smtClean="0"/>
              <a:t> </a:t>
            </a:r>
            <a:r>
              <a:rPr lang="nl-NL" baseline="0" dirty="0" err="1" smtClean="0"/>
              <a:t>sobre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todo</a:t>
            </a:r>
            <a:r>
              <a:rPr lang="nl-NL" baseline="0" dirty="0" smtClean="0"/>
              <a:t>: </a:t>
            </a:r>
            <a:r>
              <a:rPr lang="nl-NL" baseline="0" dirty="0" err="1" smtClean="0"/>
              <a:t>quiero</a:t>
            </a:r>
            <a:r>
              <a:rPr lang="nl-NL" baseline="0" dirty="0" smtClean="0"/>
              <a:t> dar </a:t>
            </a:r>
            <a:r>
              <a:rPr lang="nl-NL" baseline="0" dirty="0" err="1" smtClean="0"/>
              <a:t>espacio</a:t>
            </a:r>
            <a:r>
              <a:rPr lang="nl-NL" baseline="0" dirty="0" smtClean="0"/>
              <a:t> a </a:t>
            </a:r>
            <a:r>
              <a:rPr lang="nl-NL" baseline="0" dirty="0" err="1" smtClean="0"/>
              <a:t>preguntas</a:t>
            </a:r>
            <a:r>
              <a:rPr lang="nl-NL" baseline="0" dirty="0" smtClean="0"/>
              <a:t> o </a:t>
            </a:r>
            <a:r>
              <a:rPr lang="nl-NL" baseline="0" dirty="0" err="1" smtClean="0"/>
              <a:t>puntos</a:t>
            </a:r>
            <a:r>
              <a:rPr lang="nl-NL" baseline="0" dirty="0" smtClean="0"/>
              <a:t> de </a:t>
            </a:r>
            <a:r>
              <a:rPr lang="nl-NL" baseline="0" dirty="0" err="1" smtClean="0"/>
              <a:t>interés</a:t>
            </a:r>
            <a:r>
              <a:rPr lang="nl-NL" baseline="0" dirty="0" smtClean="0"/>
              <a:t> </a:t>
            </a:r>
            <a:r>
              <a:rPr lang="nl-NL" baseline="0" smtClean="0"/>
              <a:t>particulares</a:t>
            </a:r>
            <a:r>
              <a:rPr lang="nl-NL" baseline="0" dirty="0" smtClean="0"/>
              <a:t>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1731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87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577AC-9407-463F-885B-0DDB060BBC44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52291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B577AC-9407-463F-885B-0DDB060BBC44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35503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046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18C94-C68B-4E90-9E27-93586D7E828F}" type="slidenum">
              <a:rPr lang="nl-NL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719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3E5DD60-4359-453E-B6A2-29B2E2C154E8}" type="datetime1">
              <a:rPr lang="de-DE" smtClean="0"/>
              <a:t>26.10.2015</a:t>
            </a:fld>
            <a:endParaRPr lang="de-DE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13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5CE1AD-165D-4606-B0F5-BB152C1E3448}" type="datetime1">
              <a:rPr lang="de-DE" smtClean="0"/>
              <a:t>26.10.2015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86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" y="2438401"/>
            <a:ext cx="12012084" cy="1052513"/>
            <a:chOff x="0" y="1536"/>
            <a:chExt cx="5675" cy="663"/>
          </a:xfrm>
        </p:grpSpPr>
        <p:grpSp>
          <p:nvGrpSpPr>
            <p:cNvPr id="3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en-US" sz="18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defRPr/>
              </a:pPr>
              <a:endParaRPr lang="en-US" sz="18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972" name="Title 40971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73" name="Subtitle 4097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E7AA397-870D-4F16-A8EB-CB43D65DED44}" type="datetime1">
              <a:rPr lang="de-DE" smtClean="0"/>
              <a:t>26.10.2015</a:t>
            </a:fld>
            <a:endParaRPr lang="de-DE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481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188B6-124F-43C2-9CFF-5E7F576ACF2B}" type="datetime1">
              <a:rPr lang="de-DE" smtClean="0"/>
              <a:t>26.10.2015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005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28331A-BF0F-4ECB-A3E6-A059F76D16DB}" type="datetime1">
              <a:rPr lang="de-DE" smtClean="0"/>
              <a:t>26.10.2015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775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A8171-4C35-4B44-BEAF-C91B496A399B}" type="datetime1">
              <a:rPr lang="de-DE" smtClean="0"/>
              <a:t>26.10.2015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4460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AD067-EA17-4074-B1F7-D050954C5EE5}" type="datetime1">
              <a:rPr lang="de-DE" smtClean="0"/>
              <a:t>26.10.2015</a:t>
            </a:fld>
            <a:endParaRPr lang="de-DE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168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5F5BA-926B-4312-864C-50F950A70916}" type="datetime1">
              <a:rPr lang="de-DE" smtClean="0"/>
              <a:t>26.10.2015</a:t>
            </a:fld>
            <a:endParaRPr lang="de-DE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516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669CF-CF4C-4313-9B81-970E66E13418}" type="datetime1">
              <a:rPr lang="de-DE" smtClean="0"/>
              <a:t>26.10.2015</a:t>
            </a:fld>
            <a:endParaRPr lang="de-DE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940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684CB6-4200-43A3-A9D9-BB946D4E74F0}" type="datetime1">
              <a:rPr lang="de-DE" smtClean="0"/>
              <a:t>26.10.2015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03236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AADDB-46E7-4B49-B50C-C70796DC0B5C}" type="datetime1">
              <a:rPr lang="de-DE" smtClean="0"/>
              <a:t>26.10.2015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395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23F908-7269-48D1-A4C4-F99FA850D266}" type="datetime1">
              <a:rPr lang="de-DE" smtClean="0"/>
              <a:t>26.10.2015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066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1EC30-3494-406F-B330-E833358D59D3}" type="datetime1">
              <a:rPr lang="de-DE" smtClean="0"/>
              <a:t>26.10.2015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58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2850B-9CDA-46A1-BB1B-218655B09BFB}" type="datetime1">
              <a:rPr lang="de-DE" smtClean="0"/>
              <a:t>26.10.2015</a:t>
            </a:fld>
            <a:endParaRPr lang="de-DE"/>
          </a:p>
        </p:txBody>
      </p:sp>
      <p:sp>
        <p:nvSpPr>
          <p:cNvPr id="5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98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78663-F00B-4B37-8895-DA62768DA528}" type="datetime1">
              <a:rPr lang="de-DE" smtClean="0"/>
              <a:t>26.10.2015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43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7684B-1443-452B-9A81-D2C22575182E}" type="datetime1">
              <a:rPr lang="de-DE" smtClean="0"/>
              <a:t>26.10.2015</a:t>
            </a:fld>
            <a:endParaRPr lang="de-DE"/>
          </a:p>
        </p:txBody>
      </p:sp>
      <p:sp>
        <p:nvSpPr>
          <p:cNvPr id="8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178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B52D0C-31BC-4F7B-B353-2FD448975802}" type="datetime1">
              <a:rPr lang="de-DE" smtClean="0"/>
              <a:t>26.10.2015</a:t>
            </a:fld>
            <a:endParaRPr lang="de-DE"/>
          </a:p>
        </p:txBody>
      </p:sp>
      <p:sp>
        <p:nvSpPr>
          <p:cNvPr id="4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4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DF2AE-9561-45E4-81E9-8D69EA54A775}" type="datetime1">
              <a:rPr lang="de-DE" smtClean="0"/>
              <a:t>26.10.2015</a:t>
            </a:fld>
            <a:endParaRPr lang="de-DE"/>
          </a:p>
        </p:txBody>
      </p:sp>
      <p:sp>
        <p:nvSpPr>
          <p:cNvPr id="3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72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6A82E-F18A-4EFB-8C60-4DBA37C143A4}" type="datetime1">
              <a:rPr lang="de-DE" smtClean="0"/>
              <a:t>26.10.2015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4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94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A4FC2-E834-4859-BBF7-4F4AD984D4EA}" type="datetime1">
              <a:rPr lang="de-DE" smtClean="0"/>
              <a:t>26.10.2015</a:t>
            </a:fld>
            <a:endParaRPr lang="de-DE"/>
          </a:p>
        </p:txBody>
      </p:sp>
      <p:sp>
        <p:nvSpPr>
          <p:cNvPr id="6" name="Rectangle 3994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80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340B3F2B-3780-4B6A-ABE0-25C644E96035}" type="datetime1">
              <a:rPr lang="de-DE" smtClean="0"/>
              <a:t>26.10.2015</a:t>
            </a:fld>
            <a:endParaRPr lang="de-DE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de-DE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366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9937"/>
          <p:cNvSpPr>
            <a:spLocks noChangeArrowheads="1"/>
          </p:cNvSpPr>
          <p:nvPr/>
        </p:nvSpPr>
        <p:spPr bwMode="ltGray">
          <a:xfrm>
            <a:off x="556684" y="1098551"/>
            <a:ext cx="58420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7" name="Rectangle 39938"/>
          <p:cNvSpPr>
            <a:spLocks noChangeArrowheads="1"/>
          </p:cNvSpPr>
          <p:nvPr/>
        </p:nvSpPr>
        <p:spPr bwMode="ltGray">
          <a:xfrm>
            <a:off x="1066801" y="1098551"/>
            <a:ext cx="438151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8" name="Rectangle 39939"/>
          <p:cNvSpPr>
            <a:spLocks noChangeArrowheads="1"/>
          </p:cNvSpPr>
          <p:nvPr/>
        </p:nvSpPr>
        <p:spPr bwMode="ltGray">
          <a:xfrm>
            <a:off x="721785" y="1520826"/>
            <a:ext cx="563033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29" name="Rectangle 39940"/>
          <p:cNvSpPr>
            <a:spLocks noChangeArrowheads="1"/>
          </p:cNvSpPr>
          <p:nvPr/>
        </p:nvSpPr>
        <p:spPr bwMode="ltGray">
          <a:xfrm>
            <a:off x="1214967" y="1520826"/>
            <a:ext cx="491067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0" name="Rectangle 39941"/>
          <p:cNvSpPr>
            <a:spLocks noChangeArrowheads="1"/>
          </p:cNvSpPr>
          <p:nvPr/>
        </p:nvSpPr>
        <p:spPr bwMode="ltGray">
          <a:xfrm>
            <a:off x="169333" y="1447801"/>
            <a:ext cx="747184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1" name="Rectangle 39942"/>
          <p:cNvSpPr>
            <a:spLocks noChangeArrowheads="1"/>
          </p:cNvSpPr>
          <p:nvPr/>
        </p:nvSpPr>
        <p:spPr bwMode="gray">
          <a:xfrm>
            <a:off x="1016000" y="990601"/>
            <a:ext cx="42333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2" name="Rectangle 3994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charset="0"/>
            </a:endParaRPr>
          </a:p>
        </p:txBody>
      </p:sp>
      <p:sp>
        <p:nvSpPr>
          <p:cNvPr id="1033" name="Rectangle 3994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399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5" name="Rectangle 3994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fld id="{13F57185-589D-48C9-986B-871F553FB175}" type="datetime1">
              <a:rPr lang="de-DE" smtClean="0"/>
              <a:t>26.10.2015</a:t>
            </a:fld>
            <a:endParaRPr lang="de-DE"/>
          </a:p>
        </p:txBody>
      </p:sp>
      <p:sp>
        <p:nvSpPr>
          <p:cNvPr id="1036" name="Rectangle 3994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endParaRPr lang="de-DE"/>
          </a:p>
        </p:txBody>
      </p:sp>
      <p:sp>
        <p:nvSpPr>
          <p:cNvPr id="39949" name="Slide Number Placeholder 3994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626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hdr="0" ftr="0" dt="0"/>
  <p:txStyles>
    <p:titleStyle>
      <a:lvl1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2pPr>
      <a:lvl3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3pPr>
      <a:lvl4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4pPr>
      <a:lvl5pPr marL="342900" indent="-342900" algn="l" defTabSz="-1387316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/>
        </a:defRPr>
      </a:lvl5pPr>
      <a:lvl6pPr marL="4572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6pPr>
      <a:lvl7pPr marL="9144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7pPr>
      <a:lvl8pPr marL="13716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8pPr>
      <a:lvl9pPr marL="1828800" algn="l" eaLnBrk="1" fontAlgn="base" hangingPunct="1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ahoma"/>
        </a:defRPr>
      </a:lvl9pPr>
    </p:titleStyle>
    <p:bodyStyle>
      <a:lvl1pPr marL="342900" indent="-3429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1" fontAlgn="base" hangingPunct="1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lrnet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hlr@hlrnet.com" TargetMode="External"/><Relationship Id="rId4" Type="http://schemas.openxmlformats.org/officeDocument/2006/relationships/hyperlink" Target="mailto:hans.leroy@odisee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alibri" charset="0"/>
              </a:rPr>
              <a:t>La carrera de TO en Bélgica</a:t>
            </a:r>
            <a:endParaRPr lang="de-DE" dirty="0">
              <a:latin typeface="Calibri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Hans Le Roy</a:t>
            </a:r>
          </a:p>
          <a:p>
            <a:r>
              <a:rPr lang="de-DE" dirty="0"/>
              <a:t>Odisee Bruselas</a:t>
            </a:r>
          </a:p>
          <a:p>
            <a:r>
              <a:rPr lang="de-DE" dirty="0" err="1" smtClean="0"/>
              <a:t>Noviembre</a:t>
            </a:r>
            <a:r>
              <a:rPr lang="de-DE" dirty="0" smtClean="0"/>
              <a:t> </a:t>
            </a:r>
            <a:r>
              <a:rPr lang="de-DE" dirty="0" smtClean="0"/>
              <a:t>2015</a:t>
            </a:r>
          </a:p>
          <a:p>
            <a:r>
              <a:rPr lang="nl-BE" smtClean="0"/>
              <a:t>www.hlrnet.com/sites/ecs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El programa de hoy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El marco belga</a:t>
            </a:r>
          </a:p>
          <a:p>
            <a:r>
              <a:rPr lang="nl-NL"/>
              <a:t>Fuentes</a:t>
            </a:r>
          </a:p>
          <a:p>
            <a:r>
              <a:rPr lang="nl-NL"/>
              <a:t>Herramientas</a:t>
            </a:r>
          </a:p>
          <a:p>
            <a:r>
              <a:rPr lang="nl-NL"/>
              <a:t>Convenciones</a:t>
            </a:r>
          </a:p>
          <a:p>
            <a:r>
              <a:rPr lang="nl-NL"/>
              <a:t>RSS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7632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Bélgica 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3 comunidades, 3 regiones, 4 partes del país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E86-F40B-4D2C-89E8-8DEB1E645526}" type="slidenum">
              <a:rPr lang="nl-BE" smtClean="0"/>
              <a:t>3</a:t>
            </a:fld>
            <a:endParaRPr lang="nl-B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375" y="2852455"/>
            <a:ext cx="9331254" cy="351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42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La enseñanza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Regionalizada &gt; por comunidad</a:t>
            </a:r>
          </a:p>
          <a:p>
            <a:r>
              <a:rPr lang="nl-BE" dirty="0" smtClean="0"/>
              <a:t>Flandes, Valonia</a:t>
            </a:r>
          </a:p>
          <a:p>
            <a:r>
              <a:rPr lang="nl-BE" dirty="0" smtClean="0"/>
              <a:t>Por red</a:t>
            </a:r>
          </a:p>
          <a:p>
            <a:r>
              <a:rPr lang="nl-BE" dirty="0" err="1" smtClean="0"/>
              <a:t>Oficial</a:t>
            </a:r>
            <a:endParaRPr lang="nl-BE" dirty="0" smtClean="0"/>
          </a:p>
          <a:p>
            <a:r>
              <a:rPr lang="fr-BE" dirty="0" smtClean="0"/>
              <a:t>Libre = no </a:t>
            </a:r>
            <a:r>
              <a:rPr lang="fr-BE" dirty="0" err="1" smtClean="0"/>
              <a:t>oficial</a:t>
            </a:r>
            <a:r>
              <a:rPr lang="fr-BE" dirty="0" smtClean="0"/>
              <a:t> (</a:t>
            </a:r>
            <a:r>
              <a:rPr lang="fr-BE" dirty="0" err="1" smtClean="0"/>
              <a:t>confesional</a:t>
            </a:r>
            <a:r>
              <a:rPr lang="fr-BE" dirty="0" smtClean="0"/>
              <a:t>, no </a:t>
            </a:r>
            <a:r>
              <a:rPr lang="fr-BE" dirty="0" err="1" smtClean="0"/>
              <a:t>confesional</a:t>
            </a:r>
            <a:r>
              <a:rPr lang="fr-BE" dirty="0" smtClean="0"/>
              <a:t>)</a:t>
            </a:r>
          </a:p>
          <a:p>
            <a:endParaRPr lang="fr-BE" dirty="0" smtClean="0"/>
          </a:p>
          <a:p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77E86-F40B-4D2C-89E8-8DEB1E645526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178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El marco belga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/>
              <a:t>Terapia ocupacional es un </a:t>
            </a:r>
            <a:r>
              <a:rPr lang="es-ES" sz="2800" dirty="0" smtClean="0"/>
              <a:t>bachiller </a:t>
            </a:r>
            <a:r>
              <a:rPr lang="es-ES" sz="2800" dirty="0"/>
              <a:t>profesional (nivel de competencias 6)</a:t>
            </a:r>
          </a:p>
          <a:p>
            <a:r>
              <a:rPr lang="es-ES" sz="2800" dirty="0"/>
              <a:t>Formación en escuela superior</a:t>
            </a:r>
          </a:p>
          <a:p>
            <a:r>
              <a:rPr lang="es-ES" sz="2800" dirty="0"/>
              <a:t>3 cursos, 180 créditos</a:t>
            </a:r>
          </a:p>
          <a:p>
            <a:r>
              <a:rPr lang="es-ES" sz="2800" dirty="0"/>
              <a:t>Prácticas desde el primer curso / TFE al final de la carrera</a:t>
            </a:r>
          </a:p>
          <a:p>
            <a:r>
              <a:rPr lang="es-ES" sz="2800" dirty="0" smtClean="0"/>
              <a:t>4 </a:t>
            </a:r>
            <a:r>
              <a:rPr lang="es-ES" sz="2800" dirty="0"/>
              <a:t>formaciones </a:t>
            </a:r>
            <a:r>
              <a:rPr lang="es-ES" sz="2800" dirty="0" smtClean="0"/>
              <a:t>en TO en </a:t>
            </a:r>
            <a:r>
              <a:rPr lang="es-ES" sz="2800" dirty="0"/>
              <a:t>Flandes: Gante, Amberes, </a:t>
            </a:r>
            <a:r>
              <a:rPr lang="es-ES" sz="2800" dirty="0" smtClean="0"/>
              <a:t>Bruselas, </a:t>
            </a:r>
            <a:r>
              <a:rPr lang="es-ES" sz="2800" dirty="0" err="1" smtClean="0"/>
              <a:t>Kortrijk</a:t>
            </a:r>
            <a:endParaRPr lang="es-ES" sz="2800" dirty="0"/>
          </a:p>
          <a:p>
            <a:r>
              <a:rPr lang="es-ES" sz="2800" dirty="0"/>
              <a:t>Perspectivas laborales: hospital, residencia para ancianos, centro de revalidación, enseñanza especial</a:t>
            </a:r>
          </a:p>
          <a:p>
            <a:endParaRPr lang="nl-NL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244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>
                <a:ea typeface="Tahoma"/>
                <a:cs typeface="Tahoma"/>
              </a:rPr>
              <a:t>¿Preguntas?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>
                <a:latin typeface="Tahoma" charset="0"/>
                <a:ea typeface="Tahoma" charset="0"/>
                <a:cs typeface="Tahoma" charset="0"/>
              </a:rPr>
              <a:t>Hans Le Roy </a:t>
            </a:r>
          </a:p>
          <a:p>
            <a:r>
              <a:rPr lang="fr-FR">
                <a:latin typeface="Tahoma" charset="0"/>
                <a:ea typeface="Tahoma" charset="0"/>
                <a:cs typeface="Tahoma" charset="0"/>
                <a:hlinkClick r:id="rId3"/>
              </a:rPr>
              <a:t>www.hlrnet.com</a:t>
            </a:r>
            <a:r>
              <a:rPr lang="fr-FR">
                <a:latin typeface="Calibri" charset="0"/>
                <a:ea typeface="Tahoma" charset="0"/>
                <a:cs typeface="Tahoma" charset="0"/>
              </a:rPr>
              <a:t> </a:t>
            </a:r>
          </a:p>
          <a:p>
            <a:r>
              <a:rPr lang="fr-FR">
                <a:latin typeface="Tahoma" charset="0"/>
                <a:ea typeface="Tahoma" charset="0"/>
                <a:cs typeface="Tahoma" charset="0"/>
                <a:hlinkClick r:id="rId4"/>
              </a:rPr>
              <a:t>hans.leroy@odisee.be</a:t>
            </a:r>
            <a:r>
              <a:rPr lang="fr-FR">
                <a:latin typeface="Tahoma" charset="0"/>
                <a:ea typeface="Tahoma" charset="0"/>
                <a:cs typeface="Tahoma" charset="0"/>
              </a:rPr>
              <a:t> </a:t>
            </a:r>
          </a:p>
          <a:p>
            <a:r>
              <a:rPr lang="fr-FR">
                <a:latin typeface="Tahoma" charset="0"/>
                <a:ea typeface="Tahoma" charset="0"/>
                <a:cs typeface="Tahoma" charset="0"/>
                <a:hlinkClick r:id="rId5"/>
              </a:rPr>
              <a:t>hlr@hlrnet.com</a:t>
            </a:r>
            <a:r>
              <a:rPr lang="fr-FR">
                <a:latin typeface="Tahoma" charset="0"/>
                <a:ea typeface="Tahoma" charset="0"/>
                <a:cs typeface="Tahoma" charset="0"/>
              </a:rPr>
              <a:t> </a:t>
            </a:r>
            <a:endParaRPr lang="nl-NL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026932"/>
      </p:ext>
    </p:extLst>
  </p:cSld>
  <p:clrMapOvr>
    <a:masterClrMapping/>
  </p:clrMapOvr>
</p:sld>
</file>

<file path=ppt/theme/theme1.xml><?xml version="1.0" encoding="utf-8"?>
<a:theme xmlns:a="http://schemas.openxmlformats.org/drawingml/2006/main" name="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en-gt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1800" b="0" i="0" u="none" strike="noStrike" baseline="0">
            <a:solidFill>
              <a:schemeClr val="tx1">
                <a:alpha val="100000"/>
              </a:schemeClr>
            </a:solidFill>
            <a:effectLst/>
            <a:latin typeface="Tahoma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Aangepast</PresentationFormat>
  <Paragraphs>44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6</vt:i4>
      </vt:variant>
    </vt:vector>
  </HeadingPairs>
  <TitlesOfParts>
    <vt:vector size="8" baseType="lpstr">
      <vt:lpstr>ren-gt</vt:lpstr>
      <vt:lpstr>1_ren-gt</vt:lpstr>
      <vt:lpstr>La carrera de TO en Bélgica</vt:lpstr>
      <vt:lpstr>El programa de hoy</vt:lpstr>
      <vt:lpstr>Bélgica </vt:lpstr>
      <vt:lpstr>La enseñanza</vt:lpstr>
      <vt:lpstr>El marco belga</vt:lpstr>
      <vt:lpstr>¿Preguntas?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manejo de las fuentes bibliográficas en la investigación científica</dc:title>
  <dc:creator/>
  <cp:lastModifiedBy/>
  <cp:revision>4</cp:revision>
  <dcterms:created xsi:type="dcterms:W3CDTF">2012-07-30T23:35:21Z</dcterms:created>
  <dcterms:modified xsi:type="dcterms:W3CDTF">2015-10-26T16:28:00Z</dcterms:modified>
</cp:coreProperties>
</file>