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382" r:id="rId4"/>
    <p:sldId id="264" r:id="rId5"/>
    <p:sldId id="259" r:id="rId6"/>
    <p:sldId id="261" r:id="rId7"/>
    <p:sldId id="260" r:id="rId8"/>
    <p:sldId id="306" r:id="rId9"/>
    <p:sldId id="307" r:id="rId10"/>
    <p:sldId id="308" r:id="rId11"/>
    <p:sldId id="309" r:id="rId12"/>
    <p:sldId id="310" r:id="rId13"/>
    <p:sldId id="383" r:id="rId14"/>
    <p:sldId id="384" r:id="rId15"/>
    <p:sldId id="385" r:id="rId16"/>
    <p:sldId id="314" r:id="rId17"/>
    <p:sldId id="316" r:id="rId18"/>
    <p:sldId id="380" r:id="rId19"/>
    <p:sldId id="317" r:id="rId20"/>
    <p:sldId id="318" r:id="rId21"/>
    <p:sldId id="319" r:id="rId22"/>
    <p:sldId id="320" r:id="rId23"/>
    <p:sldId id="377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9" r:id="rId33"/>
    <p:sldId id="291" r:id="rId34"/>
    <p:sldId id="293" r:id="rId35"/>
    <p:sldId id="294" r:id="rId36"/>
    <p:sldId id="295" r:id="rId37"/>
    <p:sldId id="296" r:id="rId38"/>
    <p:sldId id="373" r:id="rId39"/>
    <p:sldId id="363" r:id="rId40"/>
    <p:sldId id="262" r:id="rId41"/>
    <p:sldId id="298" r:id="rId42"/>
    <p:sldId id="372" r:id="rId43"/>
    <p:sldId id="375" r:id="rId44"/>
    <p:sldId id="364" r:id="rId45"/>
    <p:sldId id="366" r:id="rId46"/>
    <p:sldId id="379" r:id="rId47"/>
    <p:sldId id="381" r:id="rId48"/>
    <p:sldId id="333" r:id="rId49"/>
    <p:sldId id="338" r:id="rId50"/>
    <p:sldId id="339" r:id="rId51"/>
    <p:sldId id="340" r:id="rId52"/>
    <p:sldId id="365" r:id="rId53"/>
    <p:sldId id="376" r:id="rId54"/>
    <p:sldId id="303" r:id="rId55"/>
    <p:sldId id="371" r:id="rId56"/>
    <p:sldId id="305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69" r:id="rId66"/>
    <p:sldId id="359" r:id="rId67"/>
    <p:sldId id="265" r:id="rId68"/>
    <p:sldId id="370" r:id="rId69"/>
    <p:sldId id="378" r:id="rId7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6398" autoAdjust="0"/>
  </p:normalViewPr>
  <p:slideViewPr>
    <p:cSldViewPr snapToGrid="0">
      <p:cViewPr varScale="1">
        <p:scale>
          <a:sx n="67" d="100"/>
          <a:sy n="67" d="100"/>
        </p:scale>
        <p:origin x="121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5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9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B3F10-6860-429A-A9D3-054BC6998079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F9FEC4FE-46E1-471B-8185-E02E3253AB5E}">
      <dgm:prSet phldrT="[Texto]"/>
      <dgm:spPr/>
      <dgm:t>
        <a:bodyPr/>
        <a:lstStyle/>
        <a:p>
          <a:r>
            <a:rPr lang="en-US" dirty="0"/>
            <a:t>Base de </a:t>
          </a:r>
          <a:r>
            <a:rPr lang="en-US" dirty="0" err="1"/>
            <a:t>datos</a:t>
          </a:r>
          <a:r>
            <a:rPr lang="en-US" dirty="0"/>
            <a:t> </a:t>
          </a:r>
          <a:r>
            <a:rPr lang="en-US" dirty="0" err="1"/>
            <a:t>bibliográficos</a:t>
          </a:r>
          <a:endParaRPr lang="nl-BE" dirty="0"/>
        </a:p>
      </dgm:t>
    </dgm:pt>
    <dgm:pt modelId="{58C77304-F78D-4D48-924A-70120B82A740}" type="parTrans" cxnId="{3C74FC61-BF97-41E5-AAA0-5F2F8737E89B}">
      <dgm:prSet/>
      <dgm:spPr/>
      <dgm:t>
        <a:bodyPr/>
        <a:lstStyle/>
        <a:p>
          <a:endParaRPr lang="nl-BE"/>
        </a:p>
      </dgm:t>
    </dgm:pt>
    <dgm:pt modelId="{9CFAC8A7-22E3-4B01-BF96-B04658D3F445}" type="sibTrans" cxnId="{3C74FC61-BF97-41E5-AAA0-5F2F8737E89B}">
      <dgm:prSet/>
      <dgm:spPr/>
      <dgm:t>
        <a:bodyPr/>
        <a:lstStyle/>
        <a:p>
          <a:endParaRPr lang="nl-BE"/>
        </a:p>
      </dgm:t>
    </dgm:pt>
    <dgm:pt modelId="{0A6E7050-B1B0-4841-8C55-741BC1E3253E}">
      <dgm:prSet phldrT="[Texto]"/>
      <dgm:spPr/>
      <dgm:t>
        <a:bodyPr/>
        <a:lstStyle/>
        <a:p>
          <a:r>
            <a:rPr lang="en-US" dirty="0"/>
            <a:t>Zotero: gestion de </a:t>
          </a:r>
          <a:r>
            <a:rPr lang="en-US" dirty="0" err="1"/>
            <a:t>bibliografía</a:t>
          </a:r>
          <a:endParaRPr lang="nl-BE" dirty="0"/>
        </a:p>
      </dgm:t>
    </dgm:pt>
    <dgm:pt modelId="{0442C827-5B3B-492D-A888-3A05ACE2B60B}" type="parTrans" cxnId="{2FF14BBA-7FA0-4322-9A91-4E4042AE1020}">
      <dgm:prSet/>
      <dgm:spPr/>
      <dgm:t>
        <a:bodyPr/>
        <a:lstStyle/>
        <a:p>
          <a:endParaRPr lang="nl-BE"/>
        </a:p>
      </dgm:t>
    </dgm:pt>
    <dgm:pt modelId="{BD0532EE-6F4B-4C57-8630-0AF58C0B2AD5}" type="sibTrans" cxnId="{2FF14BBA-7FA0-4322-9A91-4E4042AE1020}">
      <dgm:prSet/>
      <dgm:spPr/>
      <dgm:t>
        <a:bodyPr/>
        <a:lstStyle/>
        <a:p>
          <a:endParaRPr lang="nl-BE"/>
        </a:p>
      </dgm:t>
    </dgm:pt>
    <dgm:pt modelId="{5F02A21C-B676-4796-973E-6F05286A17FF}">
      <dgm:prSet phldrT="[Texto]"/>
      <dgm:spPr/>
      <dgm:t>
        <a:bodyPr/>
        <a:lstStyle/>
        <a:p>
          <a:r>
            <a:rPr lang="en-US" dirty="0"/>
            <a:t>Word: </a:t>
          </a:r>
          <a:r>
            <a:rPr lang="en-US" dirty="0" err="1"/>
            <a:t>documento</a:t>
          </a:r>
          <a:r>
            <a:rPr lang="en-US" dirty="0"/>
            <a:t> con </a:t>
          </a:r>
          <a:r>
            <a:rPr lang="en-US" dirty="0" err="1"/>
            <a:t>bibliografía</a:t>
          </a:r>
          <a:endParaRPr lang="nl-BE" dirty="0"/>
        </a:p>
      </dgm:t>
    </dgm:pt>
    <dgm:pt modelId="{93593626-DE19-4AAB-BD80-5AAC496E279A}" type="parTrans" cxnId="{62AE53DC-56BC-45DD-B02F-A76BA7715CA2}">
      <dgm:prSet/>
      <dgm:spPr/>
      <dgm:t>
        <a:bodyPr/>
        <a:lstStyle/>
        <a:p>
          <a:endParaRPr lang="nl-BE"/>
        </a:p>
      </dgm:t>
    </dgm:pt>
    <dgm:pt modelId="{5D82D706-951C-4E55-8242-03112529BEF2}" type="sibTrans" cxnId="{62AE53DC-56BC-45DD-B02F-A76BA7715CA2}">
      <dgm:prSet/>
      <dgm:spPr/>
      <dgm:t>
        <a:bodyPr/>
        <a:lstStyle/>
        <a:p>
          <a:endParaRPr lang="nl-BE"/>
        </a:p>
      </dgm:t>
    </dgm:pt>
    <dgm:pt modelId="{7E2824EA-8EAB-4FFD-8B61-BEDC4283176E}" type="pres">
      <dgm:prSet presAssocID="{60BB3F10-6860-429A-A9D3-054BC6998079}" presName="Name0" presStyleCnt="0">
        <dgm:presLayoutVars>
          <dgm:dir/>
          <dgm:resizeHandles val="exact"/>
        </dgm:presLayoutVars>
      </dgm:prSet>
      <dgm:spPr/>
    </dgm:pt>
    <dgm:pt modelId="{82274A6D-0A7C-4214-A8A7-1B63930DA4BE}" type="pres">
      <dgm:prSet presAssocID="{60BB3F10-6860-429A-A9D3-054BC6998079}" presName="fgShape" presStyleLbl="fgShp" presStyleIdx="0" presStyleCnt="1"/>
      <dgm:spPr/>
    </dgm:pt>
    <dgm:pt modelId="{969BED0E-9949-4B81-9999-391819849B97}" type="pres">
      <dgm:prSet presAssocID="{60BB3F10-6860-429A-A9D3-054BC6998079}" presName="linComp" presStyleCnt="0"/>
      <dgm:spPr/>
    </dgm:pt>
    <dgm:pt modelId="{009257AF-40DD-43D1-B850-DB4EF1040CCC}" type="pres">
      <dgm:prSet presAssocID="{F9FEC4FE-46E1-471B-8185-E02E3253AB5E}" presName="compNode" presStyleCnt="0"/>
      <dgm:spPr/>
    </dgm:pt>
    <dgm:pt modelId="{BA8A91EE-E63D-48B0-819B-CD9F739E6B59}" type="pres">
      <dgm:prSet presAssocID="{F9FEC4FE-46E1-471B-8185-E02E3253AB5E}" presName="bkgdShape" presStyleLbl="node1" presStyleIdx="0" presStyleCnt="3"/>
      <dgm:spPr/>
    </dgm:pt>
    <dgm:pt modelId="{DDAE4C77-9B7B-4A17-9ED8-2A48E8CFE6A4}" type="pres">
      <dgm:prSet presAssocID="{F9FEC4FE-46E1-471B-8185-E02E3253AB5E}" presName="nodeTx" presStyleLbl="node1" presStyleIdx="0" presStyleCnt="3">
        <dgm:presLayoutVars>
          <dgm:bulletEnabled val="1"/>
        </dgm:presLayoutVars>
      </dgm:prSet>
      <dgm:spPr/>
    </dgm:pt>
    <dgm:pt modelId="{0B5088C9-010B-4DC5-8793-F24D9F4103A3}" type="pres">
      <dgm:prSet presAssocID="{F9FEC4FE-46E1-471B-8185-E02E3253AB5E}" presName="invisiNode" presStyleLbl="node1" presStyleIdx="0" presStyleCnt="3"/>
      <dgm:spPr/>
    </dgm:pt>
    <dgm:pt modelId="{FBFF9080-B052-4A85-AEBF-FCB19C280483}" type="pres">
      <dgm:prSet presAssocID="{F9FEC4FE-46E1-471B-8185-E02E3253AB5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D8E7CC17-1994-499D-8FF2-B5384C9774CB}" type="pres">
      <dgm:prSet presAssocID="{9CFAC8A7-22E3-4B01-BF96-B04658D3F445}" presName="sibTrans" presStyleLbl="sibTrans2D1" presStyleIdx="0" presStyleCnt="0"/>
      <dgm:spPr/>
    </dgm:pt>
    <dgm:pt modelId="{3E42FEB4-196C-4E54-840C-387C9679F3E8}" type="pres">
      <dgm:prSet presAssocID="{0A6E7050-B1B0-4841-8C55-741BC1E3253E}" presName="compNode" presStyleCnt="0"/>
      <dgm:spPr/>
    </dgm:pt>
    <dgm:pt modelId="{AE4F566C-4945-4D6E-8AA1-9CB1C19E8449}" type="pres">
      <dgm:prSet presAssocID="{0A6E7050-B1B0-4841-8C55-741BC1E3253E}" presName="bkgdShape" presStyleLbl="node1" presStyleIdx="1" presStyleCnt="3"/>
      <dgm:spPr/>
    </dgm:pt>
    <dgm:pt modelId="{44B7F9BE-A4A7-4BA4-BF19-EB267E53CE3B}" type="pres">
      <dgm:prSet presAssocID="{0A6E7050-B1B0-4841-8C55-741BC1E3253E}" presName="nodeTx" presStyleLbl="node1" presStyleIdx="1" presStyleCnt="3">
        <dgm:presLayoutVars>
          <dgm:bulletEnabled val="1"/>
        </dgm:presLayoutVars>
      </dgm:prSet>
      <dgm:spPr/>
    </dgm:pt>
    <dgm:pt modelId="{26A7B06B-10A3-41CF-BC5D-F970277FF203}" type="pres">
      <dgm:prSet presAssocID="{0A6E7050-B1B0-4841-8C55-741BC1E3253E}" presName="invisiNode" presStyleLbl="node1" presStyleIdx="1" presStyleCnt="3"/>
      <dgm:spPr/>
    </dgm:pt>
    <dgm:pt modelId="{F30C49F3-AAAB-45B4-A429-5BC60FB7A319}" type="pres">
      <dgm:prSet presAssocID="{0A6E7050-B1B0-4841-8C55-741BC1E3253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3E9633-AF79-40AE-B892-ADC85533A84B}" type="pres">
      <dgm:prSet presAssocID="{BD0532EE-6F4B-4C57-8630-0AF58C0B2AD5}" presName="sibTrans" presStyleLbl="sibTrans2D1" presStyleIdx="0" presStyleCnt="0"/>
      <dgm:spPr/>
    </dgm:pt>
    <dgm:pt modelId="{0B79B3DD-9E8F-4E81-97F6-C64E1DC0B345}" type="pres">
      <dgm:prSet presAssocID="{5F02A21C-B676-4796-973E-6F05286A17FF}" presName="compNode" presStyleCnt="0"/>
      <dgm:spPr/>
    </dgm:pt>
    <dgm:pt modelId="{5A4F5B6E-CE6D-4911-A2C5-6BB03687283B}" type="pres">
      <dgm:prSet presAssocID="{5F02A21C-B676-4796-973E-6F05286A17FF}" presName="bkgdShape" presStyleLbl="node1" presStyleIdx="2" presStyleCnt="3"/>
      <dgm:spPr/>
    </dgm:pt>
    <dgm:pt modelId="{DCB24D0E-D794-43F5-AF19-7328B6CF344C}" type="pres">
      <dgm:prSet presAssocID="{5F02A21C-B676-4796-973E-6F05286A17FF}" presName="nodeTx" presStyleLbl="node1" presStyleIdx="2" presStyleCnt="3">
        <dgm:presLayoutVars>
          <dgm:bulletEnabled val="1"/>
        </dgm:presLayoutVars>
      </dgm:prSet>
      <dgm:spPr/>
    </dgm:pt>
    <dgm:pt modelId="{8CC8FED3-BBEC-43F3-BCBE-4D955DC3FEF8}" type="pres">
      <dgm:prSet presAssocID="{5F02A21C-B676-4796-973E-6F05286A17FF}" presName="invisiNode" presStyleLbl="node1" presStyleIdx="2" presStyleCnt="3"/>
      <dgm:spPr/>
    </dgm:pt>
    <dgm:pt modelId="{2D327609-A6C5-4C68-A34E-60DD2DFB54B4}" type="pres">
      <dgm:prSet presAssocID="{5F02A21C-B676-4796-973E-6F05286A17F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0BA6116-DA63-4853-8FDD-59CC2DCC084F}" type="presOf" srcId="{9CFAC8A7-22E3-4B01-BF96-B04658D3F445}" destId="{D8E7CC17-1994-499D-8FF2-B5384C9774CB}" srcOrd="0" destOrd="0" presId="urn:microsoft.com/office/officeart/2005/8/layout/hList7"/>
    <dgm:cxn modelId="{57282C28-3C37-45B7-9499-24D48D610FA1}" type="presOf" srcId="{0A6E7050-B1B0-4841-8C55-741BC1E3253E}" destId="{44B7F9BE-A4A7-4BA4-BF19-EB267E53CE3B}" srcOrd="1" destOrd="0" presId="urn:microsoft.com/office/officeart/2005/8/layout/hList7"/>
    <dgm:cxn modelId="{4428FD35-1C55-4164-A30F-7C0321E1024F}" type="presOf" srcId="{0A6E7050-B1B0-4841-8C55-741BC1E3253E}" destId="{AE4F566C-4945-4D6E-8AA1-9CB1C19E8449}" srcOrd="0" destOrd="0" presId="urn:microsoft.com/office/officeart/2005/8/layout/hList7"/>
    <dgm:cxn modelId="{3C74FC61-BF97-41E5-AAA0-5F2F8737E89B}" srcId="{60BB3F10-6860-429A-A9D3-054BC6998079}" destId="{F9FEC4FE-46E1-471B-8185-E02E3253AB5E}" srcOrd="0" destOrd="0" parTransId="{58C77304-F78D-4D48-924A-70120B82A740}" sibTransId="{9CFAC8A7-22E3-4B01-BF96-B04658D3F445}"/>
    <dgm:cxn modelId="{F601356B-C06C-44DE-AE22-883BCCBD0FDB}" type="presOf" srcId="{60BB3F10-6860-429A-A9D3-054BC6998079}" destId="{7E2824EA-8EAB-4FFD-8B61-BEDC4283176E}" srcOrd="0" destOrd="0" presId="urn:microsoft.com/office/officeart/2005/8/layout/hList7"/>
    <dgm:cxn modelId="{10E1BF70-ECAC-4263-B583-9DC93CD3D0B1}" type="presOf" srcId="{5F02A21C-B676-4796-973E-6F05286A17FF}" destId="{DCB24D0E-D794-43F5-AF19-7328B6CF344C}" srcOrd="1" destOrd="0" presId="urn:microsoft.com/office/officeart/2005/8/layout/hList7"/>
    <dgm:cxn modelId="{79D8F792-1A14-48DC-A92E-F9D98FE329A9}" type="presOf" srcId="{BD0532EE-6F4B-4C57-8630-0AF58C0B2AD5}" destId="{DE3E9633-AF79-40AE-B892-ADC85533A84B}" srcOrd="0" destOrd="0" presId="urn:microsoft.com/office/officeart/2005/8/layout/hList7"/>
    <dgm:cxn modelId="{C4415596-1930-426F-BCA7-8EB2E6D7BC31}" type="presOf" srcId="{F9FEC4FE-46E1-471B-8185-E02E3253AB5E}" destId="{BA8A91EE-E63D-48B0-819B-CD9F739E6B59}" srcOrd="0" destOrd="0" presId="urn:microsoft.com/office/officeart/2005/8/layout/hList7"/>
    <dgm:cxn modelId="{19FE2CB5-A8A0-4FD1-B26A-7EA26A5FA15A}" type="presOf" srcId="{5F02A21C-B676-4796-973E-6F05286A17FF}" destId="{5A4F5B6E-CE6D-4911-A2C5-6BB03687283B}" srcOrd="0" destOrd="0" presId="urn:microsoft.com/office/officeart/2005/8/layout/hList7"/>
    <dgm:cxn modelId="{2FF14BBA-7FA0-4322-9A91-4E4042AE1020}" srcId="{60BB3F10-6860-429A-A9D3-054BC6998079}" destId="{0A6E7050-B1B0-4841-8C55-741BC1E3253E}" srcOrd="1" destOrd="0" parTransId="{0442C827-5B3B-492D-A888-3A05ACE2B60B}" sibTransId="{BD0532EE-6F4B-4C57-8630-0AF58C0B2AD5}"/>
    <dgm:cxn modelId="{62AE53DC-56BC-45DD-B02F-A76BA7715CA2}" srcId="{60BB3F10-6860-429A-A9D3-054BC6998079}" destId="{5F02A21C-B676-4796-973E-6F05286A17FF}" srcOrd="2" destOrd="0" parTransId="{93593626-DE19-4AAB-BD80-5AAC496E279A}" sibTransId="{5D82D706-951C-4E55-8242-03112529BEF2}"/>
    <dgm:cxn modelId="{67BCC0E5-66B6-46F1-957D-1C830EC988D5}" type="presOf" srcId="{F9FEC4FE-46E1-471B-8185-E02E3253AB5E}" destId="{DDAE4C77-9B7B-4A17-9ED8-2A48E8CFE6A4}" srcOrd="1" destOrd="0" presId="urn:microsoft.com/office/officeart/2005/8/layout/hList7"/>
    <dgm:cxn modelId="{38A0D767-366E-42BE-B924-6EF2DA10C8A4}" type="presParOf" srcId="{7E2824EA-8EAB-4FFD-8B61-BEDC4283176E}" destId="{82274A6D-0A7C-4214-A8A7-1B63930DA4BE}" srcOrd="0" destOrd="0" presId="urn:microsoft.com/office/officeart/2005/8/layout/hList7"/>
    <dgm:cxn modelId="{31B977A2-C447-4AA7-BE30-CF4A58B9442A}" type="presParOf" srcId="{7E2824EA-8EAB-4FFD-8B61-BEDC4283176E}" destId="{969BED0E-9949-4B81-9999-391819849B97}" srcOrd="1" destOrd="0" presId="urn:microsoft.com/office/officeart/2005/8/layout/hList7"/>
    <dgm:cxn modelId="{95368940-41FE-4FA2-BF57-C5DD39F4B4E8}" type="presParOf" srcId="{969BED0E-9949-4B81-9999-391819849B97}" destId="{009257AF-40DD-43D1-B850-DB4EF1040CCC}" srcOrd="0" destOrd="0" presId="urn:microsoft.com/office/officeart/2005/8/layout/hList7"/>
    <dgm:cxn modelId="{39D9759B-A4A8-4056-AA67-43BF3187545E}" type="presParOf" srcId="{009257AF-40DD-43D1-B850-DB4EF1040CCC}" destId="{BA8A91EE-E63D-48B0-819B-CD9F739E6B59}" srcOrd="0" destOrd="0" presId="urn:microsoft.com/office/officeart/2005/8/layout/hList7"/>
    <dgm:cxn modelId="{CB3F51E1-3151-4717-97CA-480EF7A3394B}" type="presParOf" srcId="{009257AF-40DD-43D1-B850-DB4EF1040CCC}" destId="{DDAE4C77-9B7B-4A17-9ED8-2A48E8CFE6A4}" srcOrd="1" destOrd="0" presId="urn:microsoft.com/office/officeart/2005/8/layout/hList7"/>
    <dgm:cxn modelId="{F44F52F7-F22B-46AB-BD3E-3B07C0E8E0E4}" type="presParOf" srcId="{009257AF-40DD-43D1-B850-DB4EF1040CCC}" destId="{0B5088C9-010B-4DC5-8793-F24D9F4103A3}" srcOrd="2" destOrd="0" presId="urn:microsoft.com/office/officeart/2005/8/layout/hList7"/>
    <dgm:cxn modelId="{E292F6D7-9B8B-47FD-9A9F-808E2C5602D0}" type="presParOf" srcId="{009257AF-40DD-43D1-B850-DB4EF1040CCC}" destId="{FBFF9080-B052-4A85-AEBF-FCB19C280483}" srcOrd="3" destOrd="0" presId="urn:microsoft.com/office/officeart/2005/8/layout/hList7"/>
    <dgm:cxn modelId="{679BB427-3630-4398-B7B4-B3E0084D1D9A}" type="presParOf" srcId="{969BED0E-9949-4B81-9999-391819849B97}" destId="{D8E7CC17-1994-499D-8FF2-B5384C9774CB}" srcOrd="1" destOrd="0" presId="urn:microsoft.com/office/officeart/2005/8/layout/hList7"/>
    <dgm:cxn modelId="{A4E9EE2F-FA23-4082-9908-F7D65B800E98}" type="presParOf" srcId="{969BED0E-9949-4B81-9999-391819849B97}" destId="{3E42FEB4-196C-4E54-840C-387C9679F3E8}" srcOrd="2" destOrd="0" presId="urn:microsoft.com/office/officeart/2005/8/layout/hList7"/>
    <dgm:cxn modelId="{0E6594CE-4D3C-4299-B10B-8AE604BBA4FE}" type="presParOf" srcId="{3E42FEB4-196C-4E54-840C-387C9679F3E8}" destId="{AE4F566C-4945-4D6E-8AA1-9CB1C19E8449}" srcOrd="0" destOrd="0" presId="urn:microsoft.com/office/officeart/2005/8/layout/hList7"/>
    <dgm:cxn modelId="{525E6F38-1DD5-4CD9-AD4B-D54863B97BF9}" type="presParOf" srcId="{3E42FEB4-196C-4E54-840C-387C9679F3E8}" destId="{44B7F9BE-A4A7-4BA4-BF19-EB267E53CE3B}" srcOrd="1" destOrd="0" presId="urn:microsoft.com/office/officeart/2005/8/layout/hList7"/>
    <dgm:cxn modelId="{256129B8-8912-4212-87FA-F534DC27AE8C}" type="presParOf" srcId="{3E42FEB4-196C-4E54-840C-387C9679F3E8}" destId="{26A7B06B-10A3-41CF-BC5D-F970277FF203}" srcOrd="2" destOrd="0" presId="urn:microsoft.com/office/officeart/2005/8/layout/hList7"/>
    <dgm:cxn modelId="{93C1F226-8FB3-468F-AFD0-9F333CB13962}" type="presParOf" srcId="{3E42FEB4-196C-4E54-840C-387C9679F3E8}" destId="{F30C49F3-AAAB-45B4-A429-5BC60FB7A319}" srcOrd="3" destOrd="0" presId="urn:microsoft.com/office/officeart/2005/8/layout/hList7"/>
    <dgm:cxn modelId="{C037FAF2-B814-444E-8F1F-93EE7A46891B}" type="presParOf" srcId="{969BED0E-9949-4B81-9999-391819849B97}" destId="{DE3E9633-AF79-40AE-B892-ADC85533A84B}" srcOrd="3" destOrd="0" presId="urn:microsoft.com/office/officeart/2005/8/layout/hList7"/>
    <dgm:cxn modelId="{2C7CF9F0-DF09-47E8-878B-D832EA01F4C0}" type="presParOf" srcId="{969BED0E-9949-4B81-9999-391819849B97}" destId="{0B79B3DD-9E8F-4E81-97F6-C64E1DC0B345}" srcOrd="4" destOrd="0" presId="urn:microsoft.com/office/officeart/2005/8/layout/hList7"/>
    <dgm:cxn modelId="{B6C45B0D-CCA3-4844-A830-6D941109B269}" type="presParOf" srcId="{0B79B3DD-9E8F-4E81-97F6-C64E1DC0B345}" destId="{5A4F5B6E-CE6D-4911-A2C5-6BB03687283B}" srcOrd="0" destOrd="0" presId="urn:microsoft.com/office/officeart/2005/8/layout/hList7"/>
    <dgm:cxn modelId="{04BA703A-63B2-4789-9423-9BC821C32867}" type="presParOf" srcId="{0B79B3DD-9E8F-4E81-97F6-C64E1DC0B345}" destId="{DCB24D0E-D794-43F5-AF19-7328B6CF344C}" srcOrd="1" destOrd="0" presId="urn:microsoft.com/office/officeart/2005/8/layout/hList7"/>
    <dgm:cxn modelId="{2FF0E249-49E6-44B0-9781-5606A959D2A6}" type="presParOf" srcId="{0B79B3DD-9E8F-4E81-97F6-C64E1DC0B345}" destId="{8CC8FED3-BBEC-43F3-BCBE-4D955DC3FEF8}" srcOrd="2" destOrd="0" presId="urn:microsoft.com/office/officeart/2005/8/layout/hList7"/>
    <dgm:cxn modelId="{8F310371-E830-4A0C-9D8A-17F21B457869}" type="presParOf" srcId="{0B79B3DD-9E8F-4E81-97F6-C64E1DC0B345}" destId="{2D327609-A6C5-4C68-A34E-60DD2DFB54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A91EE-E63D-48B0-819B-CD9F739E6B59}">
      <dsp:nvSpPr>
        <dsp:cNvPr id="0" name=""/>
        <dsp:cNvSpPr/>
      </dsp:nvSpPr>
      <dsp:spPr>
        <a:xfrm>
          <a:off x="2175" y="0"/>
          <a:ext cx="3385244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 de </a:t>
          </a:r>
          <a:r>
            <a:rPr lang="en-US" sz="2900" kern="1200" dirty="0" err="1"/>
            <a:t>datos</a:t>
          </a:r>
          <a:r>
            <a:rPr lang="en-US" sz="2900" kern="1200" dirty="0"/>
            <a:t> </a:t>
          </a:r>
          <a:r>
            <a:rPr lang="en-US" sz="2900" kern="1200" dirty="0" err="1"/>
            <a:t>bibliográficos</a:t>
          </a:r>
          <a:endParaRPr lang="nl-BE" sz="2900" kern="1200" dirty="0"/>
        </a:p>
      </dsp:txBody>
      <dsp:txXfrm>
        <a:off x="2175" y="1645920"/>
        <a:ext cx="3385244" cy="1645920"/>
      </dsp:txXfrm>
    </dsp:sp>
    <dsp:sp modelId="{FBFF9080-B052-4A85-AEBF-FCB19C280483}">
      <dsp:nvSpPr>
        <dsp:cNvPr id="0" name=""/>
        <dsp:cNvSpPr/>
      </dsp:nvSpPr>
      <dsp:spPr>
        <a:xfrm>
          <a:off x="1009683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F566C-4945-4D6E-8AA1-9CB1C19E8449}">
      <dsp:nvSpPr>
        <dsp:cNvPr id="0" name=""/>
        <dsp:cNvSpPr/>
      </dsp:nvSpPr>
      <dsp:spPr>
        <a:xfrm>
          <a:off x="3488977" y="0"/>
          <a:ext cx="3385244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Zotero: gestion de </a:t>
          </a:r>
          <a:r>
            <a:rPr lang="en-US" sz="2900" kern="1200" dirty="0" err="1"/>
            <a:t>bibliografía</a:t>
          </a:r>
          <a:endParaRPr lang="nl-BE" sz="2900" kern="1200" dirty="0"/>
        </a:p>
      </dsp:txBody>
      <dsp:txXfrm>
        <a:off x="3488977" y="1645920"/>
        <a:ext cx="3385244" cy="1645920"/>
      </dsp:txXfrm>
    </dsp:sp>
    <dsp:sp modelId="{F30C49F3-AAAB-45B4-A429-5BC60FB7A319}">
      <dsp:nvSpPr>
        <dsp:cNvPr id="0" name=""/>
        <dsp:cNvSpPr/>
      </dsp:nvSpPr>
      <dsp:spPr>
        <a:xfrm>
          <a:off x="4496485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F5B6E-CE6D-4911-A2C5-6BB03687283B}">
      <dsp:nvSpPr>
        <dsp:cNvPr id="0" name=""/>
        <dsp:cNvSpPr/>
      </dsp:nvSpPr>
      <dsp:spPr>
        <a:xfrm>
          <a:off x="6975779" y="0"/>
          <a:ext cx="3385244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Word: </a:t>
          </a:r>
          <a:r>
            <a:rPr lang="en-US" sz="2900" kern="1200" dirty="0" err="1"/>
            <a:t>documento</a:t>
          </a:r>
          <a:r>
            <a:rPr lang="en-US" sz="2900" kern="1200" dirty="0"/>
            <a:t> con </a:t>
          </a:r>
          <a:r>
            <a:rPr lang="en-US" sz="2900" kern="1200" dirty="0" err="1"/>
            <a:t>bibliografía</a:t>
          </a:r>
          <a:endParaRPr lang="nl-BE" sz="2900" kern="1200" dirty="0"/>
        </a:p>
      </dsp:txBody>
      <dsp:txXfrm>
        <a:off x="6975779" y="1645920"/>
        <a:ext cx="3385244" cy="1645920"/>
      </dsp:txXfrm>
    </dsp:sp>
    <dsp:sp modelId="{2D327609-A6C5-4C68-A34E-60DD2DFB54B4}">
      <dsp:nvSpPr>
        <dsp:cNvPr id="0" name=""/>
        <dsp:cNvSpPr/>
      </dsp:nvSpPr>
      <dsp:spPr>
        <a:xfrm>
          <a:off x="7983287" y="246888"/>
          <a:ext cx="1370228" cy="13702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74A6D-0A7C-4214-A8A7-1B63930DA4BE}">
      <dsp:nvSpPr>
        <dsp:cNvPr id="0" name=""/>
        <dsp:cNvSpPr/>
      </dsp:nvSpPr>
      <dsp:spPr>
        <a:xfrm>
          <a:off x="414528" y="3291840"/>
          <a:ext cx="9534144" cy="6172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3FD9E-71A3-4840-BAE7-FE9D2CBDB9E8}" type="datetimeFigureOut">
              <a:rPr lang="nl-BE" smtClean="0"/>
              <a:t>18/10/2022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46FF-8CB2-40DD-AE64-2CD6E9BB95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17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43D3D-61B7-42D0-A467-5179A3894343}" type="datetimeFigureOut">
              <a:rPr lang="nl-NL"/>
              <a:t>18-10-2022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8C94-C68B-4E90-9E27-93586D7E828F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08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Esta</a:t>
            </a:r>
            <a:r>
              <a:rPr lang="nl-NL" baseline="0" dirty="0"/>
              <a:t> </a:t>
            </a:r>
            <a:r>
              <a:rPr lang="nl-NL" baseline="0" dirty="0" err="1"/>
              <a:t>presentación</a:t>
            </a:r>
            <a:r>
              <a:rPr lang="nl-NL" baseline="0" dirty="0"/>
              <a:t> es </a:t>
            </a:r>
            <a:r>
              <a:rPr lang="nl-NL" baseline="0" dirty="0" err="1"/>
              <a:t>modular</a:t>
            </a:r>
            <a:r>
              <a:rPr lang="nl-NL" baseline="0" dirty="0"/>
              <a:t>: no </a:t>
            </a:r>
            <a:r>
              <a:rPr lang="nl-NL" baseline="0" dirty="0" err="1"/>
              <a:t>todo</a:t>
            </a:r>
            <a:r>
              <a:rPr lang="nl-NL" baseline="0" dirty="0"/>
              <a:t> </a:t>
            </a:r>
            <a:r>
              <a:rPr lang="nl-NL" baseline="0" dirty="0" err="1"/>
              <a:t>interesa</a:t>
            </a:r>
            <a:r>
              <a:rPr lang="nl-NL" baseline="0" dirty="0"/>
              <a:t> en la </a:t>
            </a:r>
            <a:r>
              <a:rPr lang="nl-NL" baseline="0" dirty="0" err="1"/>
              <a:t>misma</a:t>
            </a:r>
            <a:r>
              <a:rPr lang="nl-NL" baseline="0" dirty="0"/>
              <a:t> </a:t>
            </a:r>
            <a:r>
              <a:rPr lang="nl-NL" baseline="0" dirty="0" err="1"/>
              <a:t>medida</a:t>
            </a:r>
            <a:r>
              <a:rPr lang="nl-NL" baseline="0" dirty="0"/>
              <a:t>, </a:t>
            </a:r>
            <a:r>
              <a:rPr lang="nl-NL" baseline="0" dirty="0" err="1"/>
              <a:t>pero</a:t>
            </a:r>
            <a:r>
              <a:rPr lang="nl-NL" baseline="0" dirty="0"/>
              <a:t> </a:t>
            </a:r>
            <a:r>
              <a:rPr lang="nl-NL" baseline="0" dirty="0" err="1"/>
              <a:t>sobre</a:t>
            </a:r>
            <a:r>
              <a:rPr lang="nl-NL" baseline="0" dirty="0"/>
              <a:t> </a:t>
            </a:r>
            <a:r>
              <a:rPr lang="nl-NL" baseline="0" dirty="0" err="1"/>
              <a:t>todo</a:t>
            </a:r>
            <a:r>
              <a:rPr lang="nl-NL" baseline="0" dirty="0"/>
              <a:t>: </a:t>
            </a:r>
            <a:r>
              <a:rPr lang="nl-NL" baseline="0" dirty="0" err="1"/>
              <a:t>quiero</a:t>
            </a:r>
            <a:r>
              <a:rPr lang="nl-NL" baseline="0" dirty="0"/>
              <a:t> dar </a:t>
            </a:r>
            <a:r>
              <a:rPr lang="nl-NL" baseline="0" dirty="0" err="1"/>
              <a:t>espacio</a:t>
            </a:r>
            <a:r>
              <a:rPr lang="nl-NL" baseline="0" dirty="0"/>
              <a:t> a </a:t>
            </a:r>
            <a:r>
              <a:rPr lang="nl-NL" baseline="0" dirty="0" err="1"/>
              <a:t>preguntas</a:t>
            </a:r>
            <a:r>
              <a:rPr lang="nl-NL" baseline="0" dirty="0"/>
              <a:t> o </a:t>
            </a:r>
            <a:r>
              <a:rPr lang="nl-NL" baseline="0" dirty="0" err="1"/>
              <a:t>puntos</a:t>
            </a:r>
            <a:r>
              <a:rPr lang="nl-NL" baseline="0" dirty="0"/>
              <a:t> de </a:t>
            </a:r>
            <a:r>
              <a:rPr lang="nl-NL" baseline="0" dirty="0" err="1"/>
              <a:t>interés</a:t>
            </a:r>
            <a:r>
              <a:rPr lang="nl-NL" baseline="0" dirty="0"/>
              <a:t> </a:t>
            </a:r>
            <a:r>
              <a:rPr lang="nl-NL" baseline="0"/>
              <a:t>particulares</a:t>
            </a:r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73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959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8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3E8B3A2-9384-4ED5-A87E-85491FDF13B8}" type="slidenum">
              <a:rPr lang="nl-NL" altLang="nl-BE" sz="1300"/>
              <a:pPr/>
              <a:t>16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2115998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3237D7-BAA4-4D79-8BAE-A68918C45794}" type="slidenum">
              <a:rPr lang="nl-NL" altLang="nl-BE" sz="1300"/>
              <a:pPr/>
              <a:t>17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3107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3237D7-BAA4-4D79-8BAE-A68918C45794}" type="slidenum">
              <a:rPr lang="nl-NL" altLang="nl-BE" sz="1300"/>
              <a:pPr/>
              <a:t>18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0385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13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2BB67A0-8D00-4065-BA26-9DCAEE9F90D7}" type="slidenum">
              <a:rPr lang="nl-NL" altLang="nl-BE" sz="1300"/>
              <a:pPr/>
              <a:t>20</a:t>
            </a:fld>
            <a:endParaRPr lang="nl-NL" altLang="nl-BE" sz="130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Google permet de chercher à l'intérieur d'un site ou dans des formats particuliers</a:t>
            </a:r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4627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88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7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63FB14-8CAA-4D48-B663-57FB02C2BC51}" type="slidenum">
              <a:rPr lang="nl-NL" altLang="nl-BE"/>
              <a:pPr>
                <a:spcBef>
                  <a:spcPct val="0"/>
                </a:spcBef>
              </a:pPr>
              <a:t>24</a:t>
            </a:fld>
            <a:endParaRPr lang="nl-NL" altLang="nl-BE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/>
              <a:t>Medline </a:t>
            </a:r>
          </a:p>
          <a:p>
            <a:r>
              <a:rPr lang="nl-BE" altLang="nl-BE"/>
              <a:t>OBJECTIFS: savoir ce qu’est Medline (notre principal outil bibliographiques) et comment le manipuler</a:t>
            </a:r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57656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8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5F8D62-93BC-4B6F-B008-FCF76E62C021}" type="slidenum">
              <a:rPr lang="nl-NL" altLang="nl-BE"/>
              <a:pPr>
                <a:spcBef>
                  <a:spcPct val="0"/>
                </a:spcBef>
              </a:pPr>
              <a:t>25</a:t>
            </a:fld>
            <a:endParaRPr lang="nl-NL" altLang="nl-BE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403553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1FE71F-2065-41A3-93DC-11C136456041}" type="slidenum">
              <a:rPr lang="nl-NL" altLang="nl-BE"/>
              <a:pPr>
                <a:spcBef>
                  <a:spcPct val="0"/>
                </a:spcBef>
              </a:pPr>
              <a:t>26</a:t>
            </a:fld>
            <a:endParaRPr lang="nl-NL" altLang="nl-BE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927437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B6464E-D652-41D1-8E3D-0A103C56C5EC}" type="slidenum">
              <a:rPr lang="nl-NL" altLang="nl-BE"/>
              <a:pPr>
                <a:spcBef>
                  <a:spcPct val="0"/>
                </a:spcBef>
              </a:pPr>
              <a:t>27</a:t>
            </a:fld>
            <a:endParaRPr lang="nl-NL" altLang="nl-BE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9026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184A6B-E6F7-4C8F-8D59-9B0107C432AB}" type="slidenum">
              <a:rPr lang="nl-NL" altLang="nl-BE"/>
              <a:pPr>
                <a:spcBef>
                  <a:spcPct val="0"/>
                </a:spcBef>
              </a:pPr>
              <a:t>28</a:t>
            </a:fld>
            <a:endParaRPr lang="nl-NL" altLang="nl-BE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103371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807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93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09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684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934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69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47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454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788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03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174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65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B59D4-CC95-4F89-BC03-F0CB08000FF7}" type="slidenum">
              <a:rPr lang="nl-NL" altLang="nl-BE"/>
              <a:pPr>
                <a:spcBef>
                  <a:spcPct val="0"/>
                </a:spcBef>
              </a:pPr>
              <a:t>41</a:t>
            </a:fld>
            <a:endParaRPr lang="nl-NL" altLang="nl-BE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/>
          </a:p>
        </p:txBody>
      </p:sp>
    </p:spTree>
    <p:extLst>
      <p:ext uri="{BB962C8B-B14F-4D97-AF65-F5344CB8AC3E}">
        <p14:creationId xmlns:p14="http://schemas.microsoft.com/office/powerpoint/2010/main" val="2057876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70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52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754E99F-CC5C-476C-A47B-607F7E4698B1}" type="slidenum">
              <a:rPr lang="en-US" altLang="nl-BE" sz="1300">
                <a:latin typeface="Arial" panose="020B0604020202020204" pitchFamily="34" charset="0"/>
              </a:rPr>
              <a:pPr/>
              <a:t>48</a:t>
            </a:fld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69635" name="Rectangle 327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69636" name="Rectangle 3277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>
                <a:latin typeface="Arial" panose="020B0604020202020204" pitchFamily="34" charset="0"/>
              </a:rPr>
              <a:t>Bases de données de littérature scientifique</a:t>
            </a:r>
          </a:p>
          <a:p>
            <a:pPr eaLnBrk="1" hangingPunct="1"/>
            <a:r>
              <a:rPr lang="nl-BE" altLang="nl-BE">
                <a:latin typeface="Arial" panose="020B0604020202020204" pitchFamily="34" charset="0"/>
              </a:rPr>
              <a:t>OBJECTIFS: savoirs dans quelles bases de données on peut trouver des informations / des articles scientifiques</a:t>
            </a:r>
          </a:p>
          <a:p>
            <a:pPr eaLnBrk="1" hangingPunct="1"/>
            <a:r>
              <a:rPr lang="nl-BE" altLang="nl-BE">
                <a:latin typeface="Arial" panose="020B0604020202020204" pitchFamily="34" charset="0"/>
              </a:rPr>
              <a:t>PRATIQUE EN AUTONOMIE: visite de chaque adresse / chacun de ces sites en cherchant au moins thème particulier à fond et en faisant une bibliographie de cette recherche.</a:t>
            </a:r>
            <a:endParaRPr lang="es-ES_tradnl" altLang="nl-BE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6. Databanken van wetenschappelijke informatie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</a:p>
        </p:txBody>
      </p:sp>
    </p:spTree>
    <p:extLst>
      <p:ext uri="{BB962C8B-B14F-4D97-AF65-F5344CB8AC3E}">
        <p14:creationId xmlns:p14="http://schemas.microsoft.com/office/powerpoint/2010/main" val="4116019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Optimum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6. Databanken van wetenschappelijke informatie</a:t>
            </a:r>
            <a:endParaRPr lang="en-US"/>
          </a:p>
        </p:txBody>
      </p:sp>
      <p:sp>
        <p:nvSpPr>
          <p:cNvPr id="71686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446D9F-A928-4B7A-AB4F-96ABABD86BCE}" type="slidenum">
              <a:rPr lang="en-US" altLang="nl-BE" sz="1300">
                <a:latin typeface="Arial" panose="020B0604020202020204" pitchFamily="34" charset="0"/>
              </a:rPr>
              <a:pPr/>
              <a:t>49</a:t>
            </a:fld>
            <a:endParaRPr lang="en-US" altLang="nl-BE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468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88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566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532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42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08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0879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64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32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489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30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619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2773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0328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3082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375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5371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864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71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7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685B4D-E5E8-471E-BC03-8937B47A5BAD}" type="slidenum">
              <a:rPr lang="nl-NL" altLang="nl-BE" sz="1300"/>
              <a:pPr/>
              <a:t>8</a:t>
            </a:fld>
            <a:endParaRPr lang="nl-NL" altLang="nl-BE" sz="13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BE"/>
              <a:t>Boîte à outils Internet</a:t>
            </a:r>
          </a:p>
          <a:p>
            <a:r>
              <a:rPr lang="nl-NL" altLang="nl-BE"/>
              <a:t>OBJECTIFS</a:t>
            </a:r>
            <a:r>
              <a:rPr lang="nl-BE" altLang="nl-BE"/>
              <a:t>: quelques outils utiles destinés à optimiser la manipulation de la recherche sur Internet</a:t>
            </a:r>
          </a:p>
          <a:p>
            <a:r>
              <a:rPr lang="nl-BE" altLang="nl-BE"/>
              <a:t>PRATIQUE EN AUTONOMIE: essaie tout ceci au moins trois fois</a:t>
            </a:r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6213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8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28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7AA397-870D-4F16-A8EB-CB43D65DED44}" type="datetime1">
              <a:rPr lang="de-DE" smtClean="0"/>
              <a:t>18.10.2022</a:t>
            </a:fld>
            <a:endParaRPr lang="de-D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EC30-3494-406F-B330-E833358D59D3}" type="datetime1">
              <a:rPr lang="de-DE" smtClean="0"/>
              <a:t>18.10.2022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88B6-124F-43C2-9CFF-5E7F576ACF2B}" type="datetime1">
              <a:rPr lang="de-DE" smtClean="0"/>
              <a:t>18.10.2022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331A-BF0F-4ECB-A3E6-A059F76D16DB}" type="datetime1">
              <a:rPr lang="de-DE" smtClean="0"/>
              <a:t>18.10.2022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A8171-4C35-4B44-BEAF-C91B496A399B}" type="datetime1">
              <a:rPr lang="de-DE" smtClean="0"/>
              <a:t>18.10.2022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46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AD067-EA17-4074-B1F7-D050954C5EE5}" type="datetime1">
              <a:rPr lang="de-DE" smtClean="0"/>
              <a:t>18.10.2022</a:t>
            </a:fld>
            <a:endParaRPr lang="de-D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1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5F5BA-926B-4312-864C-50F950A70916}" type="datetime1">
              <a:rPr lang="de-DE" smtClean="0"/>
              <a:t>18.10.2022</a:t>
            </a:fld>
            <a:endParaRPr lang="de-D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51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669CF-CF4C-4313-9B81-970E66E13418}" type="datetime1">
              <a:rPr lang="de-DE" smtClean="0"/>
              <a:t>18.10.2022</a:t>
            </a:fld>
            <a:endParaRPr lang="de-D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9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84CB6-4200-43A3-A9D9-BB946D4E74F0}" type="datetime1">
              <a:rPr lang="de-DE" smtClean="0"/>
              <a:t>18.10.2022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32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AADDB-46E7-4B49-B50C-C70796DC0B5C}" type="datetime1">
              <a:rPr lang="de-DE" smtClean="0"/>
              <a:t>18.10.2022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5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13F57185-589D-48C9-986B-871F553FB175}" type="datetime1">
              <a:rPr lang="de-DE" smtClean="0"/>
              <a:t>18.10.2022</a:t>
            </a:fld>
            <a:endParaRPr lang="de-D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de-D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2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7" Type="http://schemas.openxmlformats.org/officeDocument/2006/relationships/hyperlink" Target="http://www.hlrnet.com/sites/eb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zondheids.org/" TargetMode="External"/><Relationship Id="rId5" Type="http://schemas.openxmlformats.org/officeDocument/2006/relationships/hyperlink" Target="http://limo.libis.be/" TargetMode="External"/><Relationship Id="rId4" Type="http://schemas.openxmlformats.org/officeDocument/2006/relationships/hyperlink" Target="http://scholar.google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ncbi.nlm.nih.gov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seeker.com/" TargetMode="External"/><Relationship Id="rId2" Type="http://schemas.openxmlformats.org/officeDocument/2006/relationships/hyperlink" Target="https://pedro.org.a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zondheid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cnergo.ht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ro.org.au/" TargetMode="External"/><Relationship Id="rId5" Type="http://schemas.openxmlformats.org/officeDocument/2006/relationships/hyperlink" Target="http://www.otseeker.com/" TargetMode="External"/><Relationship Id="rId4" Type="http://schemas.openxmlformats.org/officeDocument/2006/relationships/hyperlink" Target="http://www.otevidence.info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.science.gov/" TargetMode="External"/><Relationship Id="rId2" Type="http://schemas.openxmlformats.org/officeDocument/2006/relationships/hyperlink" Target="http://www.sciel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eadess.org/index.php/informate/de-interes/novedades-tics/32255-10-buscadores-academicos-que-quizas-no-conocias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lr@hlrnet.com" TargetMode="External"/><Relationship Id="rId4" Type="http://schemas.openxmlformats.org/officeDocument/2006/relationships/hyperlink" Target="mailto:hans.leroy@odisee.be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roble.unizar.es/" TargetMode="External"/><Relationship Id="rId2" Type="http://schemas.openxmlformats.org/officeDocument/2006/relationships/hyperlink" Target="http://www.pubmed.gov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dices.csic.es/" TargetMode="External"/><Relationship Id="rId4" Type="http://schemas.openxmlformats.org/officeDocument/2006/relationships/hyperlink" Target="http://roble.unizar.es/search*spi~S11/d?SEARCH=Terapia%20ocupacion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noProof="0" dirty="0">
                <a:latin typeface="Corbel" panose="020B0503020204020204" pitchFamily="34" charset="0"/>
              </a:rPr>
              <a:t>El manejo de las fuentes bibliográficas en la investigación científica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Hans Le Roy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Odisee Bruselas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hlrnet.com/sites/</a:t>
            </a:r>
            <a:r>
              <a:rPr lang="es-ES" noProof="0" dirty="0" err="1">
                <a:latin typeface="Corbel" panose="020B0503020204020204" pitchFamily="34" charset="0"/>
              </a:rPr>
              <a:t>bet</a:t>
            </a:r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Cosas prácticas 2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Búsqueda avanzada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Imágenes por color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Parámetros de la búsqueda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Site:</a:t>
            </a:r>
          </a:p>
          <a:p>
            <a:pPr lvl="1"/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Filetype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: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Licencia de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utilización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rueda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dentada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6EB1D4C-7F69-4EC9-B5D3-74D1A324D58B}" type="slidenum">
              <a:rPr lang="en-US" altLang="nl-BE" sz="900">
                <a:solidFill>
                  <a:srgbClr val="898989"/>
                </a:solidFill>
              </a:rPr>
              <a:pPr/>
              <a:t>10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6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Cosas prácticas 3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8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Accelerador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 en IE para traducir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En línea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Translate.bing.com</a:t>
            </a:r>
          </a:p>
          <a:p>
            <a:pPr lvl="1"/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Translate.google.com (más bien catastrófico)</a:t>
            </a:r>
          </a:p>
          <a:p>
            <a:pPr lvl="1"/>
            <a:r>
              <a:rPr lang="es-ES" altLang="NL-BE" sz="2400" b="1" noProof="0" dirty="0">
                <a:latin typeface="Corbel" panose="020B0503020204020204" pitchFamily="34" charset="0"/>
                <a:cs typeface="Corbel" panose="020B0503020204020204" pitchFamily="34" charset="0"/>
              </a:rPr>
              <a:t>DEEPL.COM</a:t>
            </a: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Más herramientas de traducción / apoyo lingüístico en </a:t>
            </a:r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</a:t>
            </a:r>
            <a:endParaRPr lang="es-ES" altLang="nl-BE" sz="28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800" noProof="0" dirty="0">
                <a:latin typeface="Corbel" panose="020B0503020204020204" pitchFamily="34" charset="0"/>
                <a:cs typeface="Corbel" panose="020B0503020204020204" pitchFamily="34" charset="0"/>
              </a:rPr>
              <a:t>Síntesis automatizada en palabras clave: Tagcrowd.com</a:t>
            </a:r>
          </a:p>
          <a:p>
            <a:endParaRPr lang="es-ES" altLang="nl-BE" sz="28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BD1CDC-360F-4939-96AA-1E7042189D6C}" type="slidenum">
              <a:rPr lang="en-US" altLang="nl-BE" sz="900">
                <a:solidFill>
                  <a:srgbClr val="898989"/>
                </a:solidFill>
              </a:rPr>
              <a:pPr/>
              <a:t>11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latin typeface="Corbel" panose="020B0503020204020204" pitchFamily="34" charset="0"/>
                <a:ea typeface="+mj-ea"/>
              </a:rPr>
              <a:t>Información seria / científica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Pubmed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</a:t>
            </a:r>
            <a:r>
              <a:rPr lang="es-ES" altLang="nl-BE" noProof="0" dirty="0">
                <a:latin typeface="Corbel" panose="020B0503020204020204" pitchFamily="34" charset="0"/>
                <a:hlinkClick r:id="rId3"/>
              </a:rPr>
              <a:t>www.pubmed.gov</a:t>
            </a:r>
            <a:endParaRPr lang="es-ES" altLang="nl-BE" noProof="0" dirty="0">
              <a:latin typeface="Corbel" panose="020B0503020204020204" pitchFamily="34" charset="0"/>
              <a:ea typeface="+mn-ea"/>
            </a:endParaRPr>
          </a:p>
          <a:p>
            <a:pPr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Google </a:t>
            </a: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scholar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</a:t>
            </a:r>
            <a:r>
              <a:rPr lang="es-ES" altLang="nl-BE" noProof="0" dirty="0">
                <a:latin typeface="Corbel" panose="020B0503020204020204" pitchFamily="34" charset="0"/>
                <a:hlinkClick r:id="rId4"/>
              </a:rPr>
              <a:t>http://scholar.google.com</a:t>
            </a:r>
            <a:endParaRPr lang="es-ES" altLang="nl-BE" noProof="0" dirty="0">
              <a:latin typeface="Corbel" panose="020B0503020204020204" pitchFamily="34" charset="0"/>
              <a:ea typeface="+mn-ea"/>
            </a:endParaRPr>
          </a:p>
          <a:p>
            <a:pPr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La biblioteca de la asociación de nuestra escuela-universidad </a:t>
            </a:r>
            <a:r>
              <a:rPr lang="es-ES" altLang="nl-BE" noProof="0" dirty="0">
                <a:latin typeface="Corbel" panose="020B0503020204020204" pitchFamily="34" charset="0"/>
                <a:hlinkClick r:id="rId5"/>
              </a:rPr>
              <a:t>http://limo.libis.be/</a:t>
            </a:r>
            <a:endParaRPr lang="es-ES" altLang="nl-BE" noProof="0" dirty="0">
              <a:latin typeface="Corbel" panose="020B0503020204020204" pitchFamily="34" charset="0"/>
              <a:ea typeface="+mn-ea"/>
            </a:endParaRPr>
          </a:p>
          <a:p>
            <a:pPr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Mis listas</a:t>
            </a:r>
          </a:p>
          <a:p>
            <a:pPr marL="457200" lvl="1" indent="0"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  <a:hlinkClick r:id="rId6"/>
              </a:rPr>
              <a:t>www.gezondheids.org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</a:t>
            </a:r>
            <a:br>
              <a:rPr lang="es-ES" altLang="nl-BE" noProof="0" dirty="0">
                <a:latin typeface="Corbel" panose="020B0503020204020204" pitchFamily="34" charset="0"/>
                <a:ea typeface="+mn-ea"/>
              </a:rPr>
            </a:br>
            <a:r>
              <a:rPr lang="es-ES" altLang="nl-BE" noProof="0" dirty="0">
                <a:latin typeface="Corbel" panose="020B0503020204020204" pitchFamily="34" charset="0"/>
                <a:ea typeface="+mn-ea"/>
                <a:hlinkClick r:id="rId7"/>
              </a:rPr>
              <a:t>www.hlrnet.com/sites/ebp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 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E2725A0-9BA5-4DAF-9F0D-682F3D06CAD5}" type="slidenum">
              <a:rPr lang="en-US" altLang="nl-BE" sz="900">
                <a:solidFill>
                  <a:srgbClr val="898989"/>
                </a:solidFill>
              </a:rPr>
              <a:pPr/>
              <a:t>12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154CB-08CF-48AB-BC74-3A53F604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nl-B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894B7-AF34-464D-8BC1-3E120BE8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Zotero.org</a:t>
            </a:r>
          </a:p>
          <a:p>
            <a:r>
              <a:rPr lang="en-US" dirty="0" err="1"/>
              <a:t>Cerrar</a:t>
            </a:r>
            <a:r>
              <a:rPr lang="en-US" dirty="0"/>
              <a:t> Word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aplicaciones</a:t>
            </a:r>
            <a:r>
              <a:rPr lang="en-US" dirty="0"/>
              <a:t> Office</a:t>
            </a:r>
          </a:p>
          <a:p>
            <a:r>
              <a:rPr lang="en-US" dirty="0" err="1"/>
              <a:t>Descargar</a:t>
            </a:r>
            <a:r>
              <a:rPr lang="en-US" dirty="0"/>
              <a:t> e </a:t>
            </a:r>
            <a:r>
              <a:rPr lang="en-US" dirty="0" err="1"/>
              <a:t>instalar</a:t>
            </a:r>
            <a:r>
              <a:rPr lang="en-US" dirty="0"/>
              <a:t> la </a:t>
            </a:r>
            <a:r>
              <a:rPr lang="en-US" dirty="0" err="1"/>
              <a:t>aplicación</a:t>
            </a:r>
            <a:endParaRPr lang="en-US" dirty="0"/>
          </a:p>
          <a:p>
            <a:r>
              <a:rPr lang="en-US" dirty="0" err="1"/>
              <a:t>Descargar</a:t>
            </a:r>
            <a:r>
              <a:rPr lang="en-US" dirty="0"/>
              <a:t> e </a:t>
            </a:r>
            <a:r>
              <a:rPr lang="en-US" dirty="0" err="1"/>
              <a:t>instalar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conector</a:t>
            </a:r>
            <a:r>
              <a:rPr lang="en-US" dirty="0"/>
              <a:t> (</a:t>
            </a:r>
            <a:r>
              <a:rPr lang="en-US" dirty="0" err="1"/>
              <a:t>complemento</a:t>
            </a:r>
            <a:r>
              <a:rPr lang="en-US" dirty="0"/>
              <a:t>) para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navegador</a:t>
            </a:r>
            <a:endParaRPr lang="en-US" dirty="0"/>
          </a:p>
          <a:p>
            <a:r>
              <a:rPr lang="nl-BE" dirty="0" err="1"/>
              <a:t>Lanzar</a:t>
            </a:r>
            <a:r>
              <a:rPr lang="nl-BE" dirty="0"/>
              <a:t> la </a:t>
            </a:r>
            <a:r>
              <a:rPr lang="nl-BE" dirty="0" err="1"/>
              <a:t>aplicación</a:t>
            </a:r>
            <a:endParaRPr lang="nl-B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009963-5733-450D-9CCD-EC3BB387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52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112B1-1801-4817-B04F-719DD7EF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nl-BE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3B4D1F7-73CC-4B75-9F1A-CF56D5028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191274"/>
              </p:ext>
            </p:extLst>
          </p:nvPr>
        </p:nvGraphicFramePr>
        <p:xfrm>
          <a:off x="1576388" y="2017713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2A3838-094D-4A10-A7BA-1EC53A88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46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9119E-65CC-4492-A29B-9FDE1967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nl-B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B242A4-0CE9-42D5-A1BF-A8CEE70F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 Word</a:t>
            </a:r>
          </a:p>
          <a:p>
            <a:pPr lvl="1"/>
            <a:r>
              <a:rPr lang="en-US" sz="2400" dirty="0" err="1"/>
              <a:t>Cita</a:t>
            </a:r>
            <a:r>
              <a:rPr lang="en-US" sz="2400" dirty="0"/>
              <a:t> al </a:t>
            </a:r>
            <a:r>
              <a:rPr lang="en-US" sz="2400" dirty="0" err="1"/>
              <a:t>lado</a:t>
            </a:r>
            <a:r>
              <a:rPr lang="en-US" sz="2400" dirty="0"/>
              <a:t> de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elemento</a:t>
            </a:r>
            <a:r>
              <a:rPr lang="en-US" sz="2400" dirty="0"/>
              <a:t> </a:t>
            </a:r>
            <a:r>
              <a:rPr lang="en-US" sz="2400" dirty="0" err="1"/>
              <a:t>informativo</a:t>
            </a:r>
            <a:r>
              <a:rPr lang="en-US" sz="2400" dirty="0"/>
              <a:t> </a:t>
            </a:r>
            <a:r>
              <a:rPr lang="en-US" sz="2400" dirty="0" err="1"/>
              <a:t>encontrado</a:t>
            </a:r>
            <a:r>
              <a:rPr lang="en-US" sz="2400" dirty="0"/>
              <a:t> en </a:t>
            </a:r>
            <a:r>
              <a:rPr lang="en-US" sz="2400" dirty="0" err="1"/>
              <a:t>algún</a:t>
            </a:r>
            <a:r>
              <a:rPr lang="en-US" sz="2400" dirty="0"/>
              <a:t> sitio</a:t>
            </a:r>
          </a:p>
          <a:p>
            <a:pPr lvl="1"/>
            <a:r>
              <a:rPr lang="en-US" sz="2400" dirty="0" err="1"/>
              <a:t>Bibliografía</a:t>
            </a:r>
            <a:r>
              <a:rPr lang="en-US" sz="2400" dirty="0"/>
              <a:t> (=</a:t>
            </a:r>
            <a:r>
              <a:rPr lang="en-US" sz="2400" dirty="0" err="1"/>
              <a:t>listas</a:t>
            </a:r>
            <a:r>
              <a:rPr lang="en-US" sz="2400" dirty="0"/>
              <a:t> de </a:t>
            </a:r>
            <a:r>
              <a:rPr lang="en-US" sz="2400" dirty="0" err="1"/>
              <a:t>referencias</a:t>
            </a:r>
            <a:r>
              <a:rPr lang="en-US" sz="2400" dirty="0"/>
              <a:t>) al final</a:t>
            </a:r>
          </a:p>
          <a:p>
            <a:r>
              <a:rPr lang="en-US" sz="2800" dirty="0" err="1"/>
              <a:t>Colaborar</a:t>
            </a:r>
            <a:r>
              <a:rPr lang="en-US" sz="2800" dirty="0"/>
              <a:t> / </a:t>
            </a:r>
            <a:r>
              <a:rPr lang="en-US" sz="2800" dirty="0" err="1"/>
              <a:t>compartir</a:t>
            </a:r>
            <a:endParaRPr lang="en-US" sz="2800" dirty="0"/>
          </a:p>
          <a:p>
            <a:pPr lvl="1"/>
            <a:r>
              <a:rPr lang="en-US" sz="2400" dirty="0" err="1"/>
              <a:t>Crear</a:t>
            </a:r>
            <a:r>
              <a:rPr lang="en-US" sz="2400" dirty="0"/>
              <a:t> un </a:t>
            </a:r>
            <a:r>
              <a:rPr lang="en-US" sz="2400" dirty="0" err="1"/>
              <a:t>grupo</a:t>
            </a:r>
            <a:endParaRPr lang="en-US" sz="2400" dirty="0"/>
          </a:p>
          <a:p>
            <a:r>
              <a:rPr lang="en-US" sz="2800" dirty="0" err="1"/>
              <a:t>Posibles</a:t>
            </a:r>
            <a:r>
              <a:rPr lang="en-US" sz="2800" dirty="0"/>
              <a:t> </a:t>
            </a:r>
            <a:r>
              <a:rPr lang="en-US" sz="2800" dirty="0" err="1"/>
              <a:t>problemas</a:t>
            </a:r>
            <a:endParaRPr lang="en-US" sz="2800" dirty="0"/>
          </a:p>
          <a:p>
            <a:pPr lvl="1"/>
            <a:r>
              <a:rPr lang="en-US" sz="2400" dirty="0" err="1"/>
              <a:t>Otra</a:t>
            </a:r>
            <a:r>
              <a:rPr lang="en-US" sz="2400" dirty="0"/>
              <a:t> </a:t>
            </a:r>
            <a:r>
              <a:rPr lang="en-US" sz="2400" dirty="0" err="1"/>
              <a:t>fuente</a:t>
            </a:r>
            <a:r>
              <a:rPr lang="en-US" sz="2400" dirty="0"/>
              <a:t> &gt; </a:t>
            </a:r>
            <a:r>
              <a:rPr lang="en-US" sz="2400" dirty="0" err="1"/>
              <a:t>añadir</a:t>
            </a:r>
            <a:r>
              <a:rPr lang="en-US" sz="2400" dirty="0"/>
              <a:t> </a:t>
            </a:r>
            <a:r>
              <a:rPr lang="en-US" sz="2400" dirty="0" err="1"/>
              <a:t>manualmente</a:t>
            </a:r>
            <a:endParaRPr lang="en-US" sz="2400" dirty="0"/>
          </a:p>
          <a:p>
            <a:pPr lvl="1"/>
            <a:r>
              <a:rPr lang="en-US" sz="2400" dirty="0"/>
              <a:t>No </a:t>
            </a:r>
            <a:r>
              <a:rPr lang="en-US" sz="2400" dirty="0" err="1"/>
              <a:t>aparece</a:t>
            </a:r>
            <a:r>
              <a:rPr lang="en-US" sz="2400" dirty="0"/>
              <a:t> en Word &gt; </a:t>
            </a:r>
            <a:r>
              <a:rPr lang="en-US" sz="2400" dirty="0" err="1"/>
              <a:t>buscar</a:t>
            </a:r>
            <a:r>
              <a:rPr lang="en-US" sz="2400" dirty="0"/>
              <a:t> Zotero.dotm en </a:t>
            </a:r>
            <a:r>
              <a:rPr lang="en-US" sz="2400" dirty="0" err="1"/>
              <a:t>el</a:t>
            </a:r>
            <a:r>
              <a:rPr lang="en-US" sz="2400" dirty="0"/>
              <a:t> disco </a:t>
            </a:r>
            <a:r>
              <a:rPr lang="en-US" sz="2400" dirty="0" err="1"/>
              <a:t>duro</a:t>
            </a:r>
            <a:r>
              <a:rPr lang="en-US" sz="2400" dirty="0"/>
              <a:t> y </a:t>
            </a:r>
            <a:r>
              <a:rPr lang="en-US" sz="2400" dirty="0" err="1"/>
              <a:t>inchar</a:t>
            </a:r>
            <a:r>
              <a:rPr lang="en-US" sz="2400" dirty="0"/>
              <a:t> dos </a:t>
            </a:r>
            <a:r>
              <a:rPr lang="en-US" sz="2400" dirty="0" err="1"/>
              <a:t>veces</a:t>
            </a:r>
            <a:endParaRPr lang="en-US" sz="2400" dirty="0"/>
          </a:p>
          <a:p>
            <a:pPr lvl="1"/>
            <a:r>
              <a:rPr lang="en-US" sz="2400" dirty="0"/>
              <a:t>No </a:t>
            </a:r>
            <a:r>
              <a:rPr lang="en-US" sz="2400" dirty="0" err="1"/>
              <a:t>aparece</a:t>
            </a:r>
            <a:r>
              <a:rPr lang="en-US" sz="2400" dirty="0"/>
              <a:t> en Chrome &gt; </a:t>
            </a:r>
            <a:r>
              <a:rPr lang="en-US" sz="2400" dirty="0" err="1"/>
              <a:t>pieza</a:t>
            </a:r>
            <a:r>
              <a:rPr lang="en-US" sz="2400" dirty="0"/>
              <a:t> de puzzle &gt; </a:t>
            </a:r>
            <a:r>
              <a:rPr lang="en-US" sz="2400" dirty="0" err="1"/>
              <a:t>anclar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complemento</a:t>
            </a:r>
            <a:br>
              <a:rPr lang="en-US" dirty="0"/>
            </a:br>
            <a:r>
              <a:rPr lang="en-US" dirty="0"/>
              <a:t>	</a:t>
            </a:r>
            <a:endParaRPr lang="nl-B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121C52-4FEF-4151-893A-3D321BCD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15</a:t>
            </a:fld>
            <a:endParaRPr lang="de-D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03FFCC-A06F-4A00-ABAB-36AC4882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533" y="3057091"/>
            <a:ext cx="2125758" cy="22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¿Conoces … Google?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898650" y="1844675"/>
            <a:ext cx="7797800" cy="3619500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Opciones avanzadas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Personalizar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Buscar imágenes: color, forma, licencia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Cálculos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20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cc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cl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es-ES" altLang="nl-BE" sz="4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88C2C6-E3DB-4BA6-B757-F95A985DA62A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620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Google: opciones avanzadas</a:t>
            </a:r>
          </a:p>
        </p:txBody>
      </p:sp>
      <p:sp>
        <p:nvSpPr>
          <p:cNvPr id="5017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Buscar por lengua, región, sitio, formato, fecha …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8A405-E883-42C3-8833-8754371595E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198AEC-664B-4AB9-840A-194256F4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2681077"/>
            <a:ext cx="4849829" cy="30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439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Google: opciones avanzadas</a:t>
            </a:r>
          </a:p>
        </p:txBody>
      </p:sp>
      <p:sp>
        <p:nvSpPr>
          <p:cNvPr id="5017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Buscar por lengua, región, sitio, formato, fecha …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8A405-E883-42C3-8833-8754371595E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947522-A0B8-4CB6-87F5-018FA3F2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17" y="2715814"/>
            <a:ext cx="6663881" cy="34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179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Google: personalizar</a:t>
            </a:r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Lengua, filtros , autocompletar la búsqueda sí/no, abrir en otra ventana</a:t>
            </a: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A89FAB-47E3-47D4-8147-0710536A187E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3B718A-615F-4829-9F8A-C5A38C47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40" y="3044825"/>
            <a:ext cx="36744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38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El programa de hoy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Cosas que quizás no sabías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Fuentes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Herramientas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Convenciones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Notificaciones de nuevos resultados de búsqueda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084" y="291325"/>
            <a:ext cx="10390716" cy="1462087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Google (y otros): cosas útiles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82675" y="2139795"/>
            <a:ext cx="6880225" cy="382444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s-ES" altLang="nl-BE" sz="2400" noProof="0" dirty="0" err="1">
                <a:latin typeface="Corbel" panose="020B0503020204020204" pitchFamily="34" charset="0"/>
              </a:rPr>
              <a:t>Intitle</a:t>
            </a:r>
            <a:r>
              <a:rPr lang="es-ES" altLang="nl-BE" sz="2400" noProof="0" dirty="0">
                <a:latin typeface="Corbel" panose="020B0503020204020204" pitchFamily="34" charset="0"/>
              </a:rPr>
              <a:t>:</a:t>
            </a:r>
          </a:p>
          <a:p>
            <a:pPr>
              <a:buNone/>
              <a:defRPr/>
            </a:pPr>
            <a:r>
              <a:rPr lang="es-ES" altLang="nl-BE" sz="2400" noProof="0" dirty="0" err="1">
                <a:latin typeface="Corbel" panose="020B0503020204020204" pitchFamily="34" charset="0"/>
              </a:rPr>
              <a:t>Inurl</a:t>
            </a:r>
            <a:r>
              <a:rPr lang="es-ES" altLang="nl-BE" sz="2400" noProof="0" dirty="0">
                <a:latin typeface="Corbel" panose="020B0503020204020204" pitchFamily="34" charset="0"/>
              </a:rPr>
              <a:t>:</a:t>
            </a:r>
          </a:p>
          <a:p>
            <a:pPr>
              <a:buNone/>
              <a:defRPr/>
            </a:pPr>
            <a:r>
              <a:rPr lang="es-ES" altLang="nl-BE" sz="2400" noProof="0" dirty="0" err="1">
                <a:latin typeface="Corbel" panose="020B0503020204020204" pitchFamily="34" charset="0"/>
              </a:rPr>
              <a:t>Intext</a:t>
            </a:r>
            <a:r>
              <a:rPr lang="es-ES" altLang="nl-BE" sz="2400" noProof="0" dirty="0">
                <a:latin typeface="Corbel" panose="020B0503020204020204" pitchFamily="34" charset="0"/>
              </a:rPr>
              <a:t>:</a:t>
            </a:r>
          </a:p>
          <a:p>
            <a:pPr>
              <a:buNone/>
              <a:defRPr/>
            </a:pPr>
            <a:r>
              <a:rPr lang="es-ES" altLang="NL-BE" sz="2400" b="1" noProof="0" dirty="0">
                <a:latin typeface="Corbel" panose="020B0503020204020204" pitchFamily="34" charset="0"/>
              </a:rPr>
              <a:t>Site: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sz="2000" noProof="0" dirty="0">
                <a:latin typeface="Corbel" panose="020B0503020204020204" pitchFamily="34" charset="0"/>
              </a:rPr>
              <a:t>Dentro de un sitio o dominio</a:t>
            </a:r>
          </a:p>
          <a:p>
            <a:pPr>
              <a:buNone/>
              <a:defRPr/>
            </a:pPr>
            <a:r>
              <a:rPr lang="es-ES" altLang="nl-BE" sz="2400" noProof="0" dirty="0">
                <a:latin typeface="Corbel" panose="020B0503020204020204" pitchFamily="34" charset="0"/>
              </a:rPr>
              <a:t>Link:</a:t>
            </a:r>
          </a:p>
          <a:p>
            <a:pPr>
              <a:buNone/>
              <a:defRPr/>
            </a:pPr>
            <a:r>
              <a:rPr lang="es-ES" altLang="NL-BE" sz="2400" b="1" noProof="0" dirty="0" err="1">
                <a:latin typeface="Corbel" panose="020B0503020204020204" pitchFamily="34" charset="0"/>
              </a:rPr>
              <a:t>Filetype</a:t>
            </a:r>
            <a:r>
              <a:rPr lang="es-ES" altLang="NL-BE" sz="2400" b="1" noProof="0" dirty="0">
                <a:latin typeface="Corbel" panose="020B0503020204020204" pitchFamily="34" charset="0"/>
              </a:rPr>
              <a:t>: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sz="2000" noProof="0" dirty="0">
                <a:latin typeface="Corbel" panose="020B0503020204020204" pitchFamily="34" charset="0"/>
              </a:rPr>
              <a:t>Por tipo de documento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4F69F1-3F71-4D20-A49A-5CC996FFD166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895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Búsqueda dinámica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457200">
              <a:buNone/>
              <a:defRPr/>
            </a:pPr>
            <a:r>
              <a:rPr lang="es-ES" noProof="0" dirty="0">
                <a:latin typeface="Corbel" panose="020B0503020204020204" pitchFamily="34" charset="0"/>
                <a:ea typeface="+mn-ea"/>
              </a:rPr>
              <a:t>Bing produce un hilo RSS por búsqueda</a:t>
            </a:r>
          </a:p>
          <a:p>
            <a:pPr marL="514350" indent="-457200">
              <a:buNone/>
              <a:defRPr/>
            </a:pPr>
            <a:r>
              <a:rPr lang="es-ES" b="1" noProof="0" dirty="0">
                <a:latin typeface="Corbel" panose="020B0503020204020204" pitchFamily="34" charset="0"/>
                <a:ea typeface="+mn-ea"/>
              </a:rPr>
              <a:t>Google.com/</a:t>
            </a:r>
            <a:r>
              <a:rPr lang="es-ES" b="1" noProof="0" dirty="0" err="1">
                <a:latin typeface="Corbel" panose="020B0503020204020204" pitchFamily="34" charset="0"/>
                <a:ea typeface="+mn-ea"/>
              </a:rPr>
              <a:t>alerts</a:t>
            </a:r>
            <a:r>
              <a:rPr lang="es-ES" noProof="0" dirty="0">
                <a:latin typeface="Corbel" panose="020B0503020204020204" pitchFamily="34" charset="0"/>
                <a:ea typeface="+mn-ea"/>
              </a:rPr>
              <a:t>: alertas por correo en caso de nuevo resultado</a:t>
            </a:r>
          </a:p>
          <a:p>
            <a:pPr>
              <a:buNone/>
              <a:defRPr/>
            </a:pPr>
            <a:endParaRPr lang="es-ES" noProof="0" dirty="0">
              <a:latin typeface="Corbel" panose="020B0503020204020204" pitchFamily="34" charset="0"/>
              <a:ea typeface="+mn-ea"/>
            </a:endParaRP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1FE48-C62B-45E6-9EF7-A86715B97023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1719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Buscar « bien »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También en otras lenguas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Hay más resultados que los de la primera página</a:t>
            </a:r>
          </a:p>
          <a:p>
            <a:endParaRPr lang="es-ES" altLang="nl-BE" sz="24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Intenta definir cómo se presenta un texto que podría interesarte – qué (combinación de) palabras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Anuncio &gt;&lt; contenido</a:t>
            </a: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4BB6E3-3E80-4193-B09F-AA8543126AB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963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Para pasar al texto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Ventanas</a:t>
            </a:r>
          </a:p>
          <a:p>
            <a:pPr lvl="1"/>
            <a:r>
              <a:rPr lang="es-ES" noProof="0" dirty="0" err="1">
                <a:latin typeface="Corbel" panose="020B0503020204020204" pitchFamily="34" charset="0"/>
              </a:rPr>
              <a:t>Win+flecha</a:t>
            </a:r>
            <a:r>
              <a:rPr lang="es-ES" noProof="0" dirty="0">
                <a:latin typeface="Corbel" panose="020B0503020204020204" pitchFamily="34" charset="0"/>
              </a:rPr>
              <a:t> = pegar en mitad de la pantalla</a:t>
            </a:r>
          </a:p>
          <a:p>
            <a:pPr lvl="1"/>
            <a:r>
              <a:rPr lang="es-ES" noProof="0" dirty="0" err="1">
                <a:latin typeface="Corbel" panose="020B0503020204020204" pitchFamily="34" charset="0"/>
              </a:rPr>
              <a:t>Win+M</a:t>
            </a:r>
            <a:r>
              <a:rPr lang="es-ES" noProof="0" dirty="0">
                <a:latin typeface="Corbel" panose="020B0503020204020204" pitchFamily="34" charset="0"/>
              </a:rPr>
              <a:t> minimizar</a:t>
            </a:r>
          </a:p>
          <a:p>
            <a:pPr lvl="1"/>
            <a:r>
              <a:rPr lang="es-ES" noProof="0" dirty="0" err="1">
                <a:latin typeface="Corbel" panose="020B0503020204020204" pitchFamily="34" charset="0"/>
              </a:rPr>
              <a:t>Alt+tab</a:t>
            </a:r>
            <a:r>
              <a:rPr lang="es-ES" noProof="0" dirty="0">
                <a:latin typeface="Corbel" panose="020B0503020204020204" pitchFamily="34" charset="0"/>
              </a:rPr>
              <a:t> pasar a otra ventana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Copiar	</a:t>
            </a:r>
          </a:p>
          <a:p>
            <a:pPr lvl="1"/>
            <a:r>
              <a:rPr lang="es-ES" noProof="0" dirty="0" err="1">
                <a:latin typeface="Corbel" panose="020B0503020204020204" pitchFamily="34" charset="0"/>
              </a:rPr>
              <a:t>Ctrl+C</a:t>
            </a:r>
            <a:r>
              <a:rPr lang="es-ES" noProof="0" dirty="0">
                <a:latin typeface="Corbel" panose="020B0503020204020204" pitchFamily="34" charset="0"/>
              </a:rPr>
              <a:t> copiar</a:t>
            </a:r>
          </a:p>
          <a:p>
            <a:pPr lvl="1"/>
            <a:r>
              <a:rPr lang="es-ES" noProof="0" dirty="0" err="1">
                <a:latin typeface="Corbel" panose="020B0503020204020204" pitchFamily="34" charset="0"/>
              </a:rPr>
              <a:t>Ctrl+V</a:t>
            </a:r>
            <a:r>
              <a:rPr lang="es-ES" noProof="0" dirty="0">
                <a:latin typeface="Corbel" panose="020B0503020204020204" pitchFamily="34" charset="0"/>
              </a:rPr>
              <a:t> pegar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6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0849" y="1820720"/>
            <a:ext cx="7239000" cy="1143000"/>
          </a:xfrm>
        </p:spPr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latin typeface="Corbel" panose="020B0503020204020204" pitchFamily="34" charset="0"/>
                <a:ea typeface="Tahoma"/>
                <a:cs typeface="Tahoma"/>
              </a:rPr>
              <a:t>  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692A67-0A32-4E6B-87DE-D8B9B23B95B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343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Índice / base de datos de artículos publicados en revistas médicas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Contiene descripción bibliográfica y una síntesis (</a:t>
            </a:r>
            <a:r>
              <a:rPr lang="es-ES" altLang="nl-BE" sz="2400" i="1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abstract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Funciona en inglés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El nombre de la revista está abreviado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www.pubmed.gov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endParaRPr lang="es-ES" altLang="nl-BE" sz="24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D6600C-ED94-488B-96BA-484B4C58624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652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Medline en Internet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PubMed en 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www.pubmed.gov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 =  </a:t>
            </a:r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www.ncbi.nlm.nih.gov/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7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853B1D-6485-467C-88AC-E36A99C7EBA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53C092-2609-48EF-859D-598E428EA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79" b="4562"/>
          <a:stretch/>
        </p:blipFill>
        <p:spPr>
          <a:xfrm>
            <a:off x="1068404" y="2266749"/>
            <a:ext cx="8098606" cy="38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962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sz="3100" noProof="0" dirty="0">
                <a:latin typeface="Corbel" panose="020B0503020204020204" pitchFamily="34" charset="0"/>
                <a:cs typeface="Corbel" panose="020B0503020204020204" pitchFamily="34" charset="0"/>
              </a:rPr>
              <a:t>Medline: filtros (arriba y a la izquierda)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9D01D-78E8-46A5-8E39-00F666BFE46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01EA010-5633-406F-9F98-54145590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45" y="2165684"/>
            <a:ext cx="6031528" cy="46923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D5BAA9E-AC66-4A2F-92A2-881133211805}"/>
              </a:ext>
            </a:extLst>
          </p:cNvPr>
          <p:cNvSpPr txBox="1"/>
          <p:nvPr/>
        </p:nvSpPr>
        <p:spPr>
          <a:xfrm>
            <a:off x="8624236" y="2017713"/>
            <a:ext cx="290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Tipo</a:t>
            </a:r>
            <a:r>
              <a:rPr lang="nl-BE" dirty="0"/>
              <a:t> de </a:t>
            </a:r>
            <a:r>
              <a:rPr lang="nl-BE" u="sng" dirty="0" err="1"/>
              <a:t>publicación</a:t>
            </a:r>
            <a:endParaRPr lang="nl-BE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Edad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Sexo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65971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sz="3600" noProof="0" dirty="0">
                <a:latin typeface="Corbel" panose="020B0503020204020204" pitchFamily="34" charset="0"/>
                <a:cs typeface="Corbel" panose="020B0503020204020204" pitchFamily="34" charset="0"/>
              </a:rPr>
              <a:t>Filtros avanzados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Limitar o indicar campos de búsqueda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Tipo de publicación</a:t>
            </a:r>
          </a:p>
          <a:p>
            <a:r>
              <a:rPr lang="es-ES" altLang="nl-BE" b="1" noProof="0" dirty="0">
                <a:latin typeface="Corbel" panose="020B0503020204020204" pitchFamily="34" charset="0"/>
                <a:cs typeface="Corbel" panose="020B0503020204020204" pitchFamily="34" charset="0"/>
              </a:rPr>
              <a:t>Edad / sexo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del paciente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Fecha de publicación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Fecha de integración en la base de datos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4735CF-5B48-471E-81C9-9FDA10000E06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150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Observaciones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Evitar de limitarse a los artículos gratuitos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«Lo siento , señor, no le puedo ayudar – ese artículo era de pago...»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Buscar por lengua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Siempre usar términos en inglés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Títulos traducidos entre[ ]</a:t>
            </a: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9B70E3-E36D-434E-AEFC-5B054FA19E4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514975"/>
            <a:ext cx="48323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339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FBEE1-FC10-43E9-8B30-7C778A06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/>
              <a:t>quizás </a:t>
            </a:r>
            <a:r>
              <a:rPr lang="en-US" dirty="0"/>
              <a:t>no </a:t>
            </a:r>
            <a:r>
              <a:rPr lang="en-US" dirty="0" err="1"/>
              <a:t>sabías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83DA54-34CD-4032-81E8-4A71F8E4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Pinchar</a:t>
            </a:r>
            <a:r>
              <a:rPr lang="en-US" dirty="0"/>
              <a:t> con la </a:t>
            </a:r>
            <a:r>
              <a:rPr lang="en-US" dirty="0" err="1"/>
              <a:t>rueda</a:t>
            </a:r>
            <a:r>
              <a:rPr lang="en-US" dirty="0"/>
              <a:t> del </a:t>
            </a:r>
            <a:r>
              <a:rPr lang="en-US" dirty="0" err="1"/>
              <a:t>ratón</a:t>
            </a:r>
            <a:r>
              <a:rPr lang="en-US" dirty="0"/>
              <a:t> = </a:t>
            </a:r>
            <a:r>
              <a:rPr lang="en-US" dirty="0" err="1"/>
              <a:t>abrir</a:t>
            </a:r>
            <a:r>
              <a:rPr lang="en-US" dirty="0"/>
              <a:t> en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pestaña</a:t>
            </a:r>
            <a:endParaRPr lang="en-US" dirty="0"/>
          </a:p>
          <a:p>
            <a:r>
              <a:rPr lang="en-US" dirty="0" err="1"/>
              <a:t>Ctrl+T</a:t>
            </a:r>
            <a:r>
              <a:rPr lang="en-US" dirty="0"/>
              <a:t> =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pestaña</a:t>
            </a:r>
            <a:endParaRPr lang="en-US" dirty="0"/>
          </a:p>
          <a:p>
            <a:r>
              <a:rPr lang="en-US" dirty="0" err="1"/>
              <a:t>Traducir</a:t>
            </a:r>
            <a:r>
              <a:rPr lang="en-US" dirty="0"/>
              <a:t> con LINGUEE (palabras), DEEPL (</a:t>
            </a:r>
            <a:r>
              <a:rPr lang="en-US" dirty="0" err="1"/>
              <a:t>textos</a:t>
            </a:r>
            <a:r>
              <a:rPr lang="en-US" dirty="0"/>
              <a:t>)</a:t>
            </a:r>
          </a:p>
          <a:p>
            <a:r>
              <a:rPr lang="en-US" dirty="0"/>
              <a:t>Palabras clave con TAGCROWD</a:t>
            </a:r>
          </a:p>
          <a:p>
            <a:r>
              <a:rPr lang="en-US" dirty="0" err="1"/>
              <a:t>Resumir</a:t>
            </a:r>
            <a:r>
              <a:rPr lang="en-US" dirty="0"/>
              <a:t> con RESOOMER</a:t>
            </a:r>
          </a:p>
          <a:p>
            <a:r>
              <a:rPr lang="en-US" dirty="0"/>
              <a:t>APA en Google </a:t>
            </a:r>
            <a:r>
              <a:rPr lang="en-US" dirty="0" err="1"/>
              <a:t>Académico</a:t>
            </a:r>
            <a:r>
              <a:rPr lang="en-US" dirty="0"/>
              <a:t>, en </a:t>
            </a:r>
            <a:r>
              <a:rPr lang="en-US" dirty="0" err="1"/>
              <a:t>Pubmed</a:t>
            </a:r>
            <a:r>
              <a:rPr lang="en-US" dirty="0"/>
              <a:t> y en Word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D6AB61-3E06-47F6-9DC7-91393FE2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28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Tipos de artículos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Clinical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Trial – prueba clínica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Editorial </a:t>
            </a:r>
          </a:p>
          <a:p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Letter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– carta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Meta-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Analysis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– análisis de análisis</a:t>
            </a:r>
          </a:p>
          <a:p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Practice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Guideline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– instrucciones, modos de uso</a:t>
            </a:r>
          </a:p>
          <a:p>
            <a:r>
              <a:rPr lang="es-ES" altLang="nl-BE" sz="24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Review</a:t>
            </a:r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 – discusión de otros artículos</a:t>
            </a: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8A4498-0718-4E0E-AC7A-F9DB69BA2CFD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4995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Artículos gratuitos?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Ver Límites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O en PubMedCentral.com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E669C4-4DC1-4320-9EFB-8D3408EDD2A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524250"/>
            <a:ext cx="381635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5754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Historia de búsqueda de Medline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Bajo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Recent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activity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Se puede guardar (6m)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9310E9-C05E-479F-A6D2-B80693B3F16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481514"/>
            <a:ext cx="3524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212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¿Dónde encontrar el artículo?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Free full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text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Full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text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O </a:t>
            </a:r>
            <a:r>
              <a:rPr lang="es-ES" altLang="nl-BE" sz="20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Limits</a:t>
            </a:r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Otros bancos de datos tienen otros datos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PubMed Central es gratuito, y hay otros</a:t>
            </a:r>
          </a:p>
          <a:p>
            <a:pPr lvl="1"/>
            <a:endParaRPr lang="es-ES" altLang="nl-BE" sz="2000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F4E7D9-9CF4-4887-B34F-3626E458C1F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3372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latin typeface="Corbel" panose="020B0503020204020204" pitchFamily="34" charset="0"/>
                <a:ea typeface="Tahoma"/>
                <a:cs typeface="Tahoma"/>
              </a:rPr>
              <a:t>Descripción</a:t>
            </a:r>
            <a:r>
              <a:rPr lang="es-ES" altLang="nl-BE" noProof="0" dirty="0">
                <a:latin typeface="Corbel" panose="020B0503020204020204" pitchFamily="34" charset="0"/>
                <a:ea typeface="+mj-ea"/>
              </a:rPr>
              <a:t>= </a:t>
            </a:r>
            <a:r>
              <a:rPr lang="es-ES" altLang="nl-BE" noProof="0" dirty="0">
                <a:latin typeface="Corbel" panose="020B0503020204020204" pitchFamily="34" charset="0"/>
              </a:rPr>
              <a:t>referencia bibliográfica</a:t>
            </a:r>
            <a:endParaRPr lang="es-ES" altLang="nl-BE" noProof="0" dirty="0">
              <a:latin typeface="Corbel" panose="020B0503020204020204" pitchFamily="34" charset="0"/>
              <a:ea typeface="+mj-ea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Norma APA (y otros)</a:t>
            </a:r>
          </a:p>
          <a:p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Preferencia: bibliografía en Word 2007+</a:t>
            </a:r>
          </a:p>
          <a:p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Punto de arranque: descripción en PubMed</a:t>
            </a: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C30656-5200-4754-AC00-5A4C6E97823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64295D7-0C81-47C7-8B98-409114282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52" t="18877" r="25632" b="21123"/>
          <a:stretch/>
        </p:blipFill>
        <p:spPr>
          <a:xfrm>
            <a:off x="6872437" y="1906588"/>
            <a:ext cx="44276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41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Campos para la referencia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Autores, título, revista, número, páginas</a:t>
            </a: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C651C5-613F-48BC-B4D8-8B96BE059FD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644901"/>
            <a:ext cx="6219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6983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Campos para la referencia 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El autor puede ser colectivo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Los autores tienen nombre y apellido - separar los autores por ; o introducirlos por separado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C70B28-999A-4605-8F55-49EFB33F017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4" y="3775076"/>
            <a:ext cx="225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4" y="4411663"/>
            <a:ext cx="24971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09" y="3775076"/>
            <a:ext cx="4796852" cy="27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539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Digno de atención: Zotero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Aplicación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Y complemento Firefox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B02617-CB2D-4B57-BDEF-D87DDD2B3F5A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492375"/>
            <a:ext cx="2327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724401"/>
            <a:ext cx="78708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91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Mendeley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La otra herramienta gratuita de referencia bibliográfica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2 modalidades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Programa que se instala (como administrador) + enlace en cualquier navegador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Extensión en el navegador + Extensión en Word (de Office 365) &gt; Instalar, Obtener Complementos</a:t>
            </a:r>
          </a:p>
          <a:p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364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Y además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>
                <a:latin typeface="Corbel" panose="020B0503020204020204" pitchFamily="34" charset="0"/>
              </a:rPr>
              <a:t>Save</a:t>
            </a:r>
            <a:r>
              <a:rPr lang="es-ES" noProof="0" dirty="0">
                <a:latin typeface="Corbel" panose="020B0503020204020204" pitchFamily="34" charset="0"/>
              </a:rPr>
              <a:t> </a:t>
            </a:r>
            <a:r>
              <a:rPr lang="es-ES" noProof="0" dirty="0" err="1">
                <a:latin typeface="Corbel" panose="020B0503020204020204" pitchFamily="34" charset="0"/>
              </a:rPr>
              <a:t>search</a:t>
            </a:r>
            <a:endParaRPr lang="es-ES" noProof="0" dirty="0">
              <a:latin typeface="Corbel" panose="020B0503020204020204" pitchFamily="34" charset="0"/>
            </a:endParaRP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Guardar los resultados / </a:t>
            </a:r>
            <a:r>
              <a:rPr lang="es-ES" noProof="0" dirty="0" err="1">
                <a:latin typeface="Corbel" panose="020B0503020204020204" pitchFamily="34" charset="0"/>
              </a:rPr>
              <a:t>login</a:t>
            </a:r>
            <a:r>
              <a:rPr lang="es-ES" noProof="0" dirty="0">
                <a:latin typeface="Corbel" panose="020B0503020204020204" pitchFamily="34" charset="0"/>
              </a:rPr>
              <a:t> requerido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Notificaciones y RSS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Búsqueda dinámica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Zotero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Detecta las fichas y guarda las seleccionadas</a:t>
            </a:r>
          </a:p>
          <a:p>
            <a:pPr lvl="1"/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0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¿Por qué la bibliografía en la investigación científica?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noProof="0" dirty="0">
                <a:latin typeface="Corbel" panose="020B0503020204020204" pitchFamily="34" charset="0"/>
              </a:rPr>
              <a:t>Cómo saber como esta estructurada una patología, y si y cómo funciona una terapia</a:t>
            </a:r>
          </a:p>
          <a:p>
            <a:pPr lvl="1"/>
            <a:r>
              <a:rPr lang="es-ES" sz="2000" noProof="0" dirty="0">
                <a:latin typeface="Corbel" panose="020B0503020204020204" pitchFamily="34" charset="0"/>
              </a:rPr>
              <a:t>Causalidad: A -&gt; B</a:t>
            </a:r>
          </a:p>
          <a:p>
            <a:pPr lvl="1"/>
            <a:r>
              <a:rPr lang="es-ES" sz="2000" noProof="0" dirty="0">
                <a:latin typeface="Corbel" panose="020B0503020204020204" pitchFamily="34" charset="0"/>
              </a:rPr>
              <a:t>Experimentación: dos grupos / uno con la terapia real, otro con placebo</a:t>
            </a:r>
          </a:p>
          <a:p>
            <a:r>
              <a:rPr lang="es-ES" sz="2400" noProof="0" dirty="0">
                <a:latin typeface="Corbel" panose="020B0503020204020204" pitchFamily="34" charset="0"/>
              </a:rPr>
              <a:t>Pero se necesita marco de referencia para identificar los fenómenos que se producen</a:t>
            </a:r>
          </a:p>
          <a:p>
            <a:r>
              <a:rPr lang="es-ES" sz="2400" noProof="0" dirty="0">
                <a:latin typeface="Corbel" panose="020B0503020204020204" pitchFamily="34" charset="0"/>
              </a:rPr>
              <a:t>Y se necesita conocimiento previo antes de iniciar la investigación o la terapia</a:t>
            </a:r>
          </a:p>
          <a:p>
            <a:r>
              <a:rPr lang="es-ES" sz="2400" noProof="0" dirty="0">
                <a:latin typeface="Corbel" panose="020B0503020204020204" pitchFamily="34" charset="0"/>
              </a:rPr>
              <a:t>Peer </a:t>
            </a:r>
            <a:r>
              <a:rPr lang="es-ES" sz="2400" noProof="0" dirty="0" err="1">
                <a:latin typeface="Corbel" panose="020B0503020204020204" pitchFamily="34" charset="0"/>
              </a:rPr>
              <a:t>review</a:t>
            </a:r>
            <a:r>
              <a:rPr lang="es-ES" sz="2400" noProof="0" dirty="0">
                <a:latin typeface="Corbel" panose="020B0503020204020204" pitchFamily="34" charset="0"/>
              </a:rPr>
              <a:t>: solo se publica lo que los colegas aceptan o comprueban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13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RSS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Las últimas novedades de una web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Noticias generales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En un buscador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En </a:t>
            </a:r>
            <a:r>
              <a:rPr lang="es-ES" noProof="0" dirty="0" err="1">
                <a:latin typeface="Corbel" panose="020B0503020204020204" pitchFamily="34" charset="0"/>
              </a:rPr>
              <a:t>Pubmed</a:t>
            </a:r>
            <a:r>
              <a:rPr lang="es-ES" noProof="0" dirty="0">
                <a:latin typeface="Corbel" panose="020B0503020204020204" pitchFamily="34" charset="0"/>
              </a:rPr>
              <a:t> y otros</a:t>
            </a:r>
          </a:p>
          <a:p>
            <a:r>
              <a:rPr lang="es-ES" dirty="0">
                <a:latin typeface="Corbel" panose="020B0503020204020204" pitchFamily="34" charset="0"/>
              </a:rPr>
              <a:t>Se puede leer en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Outlook (agregar a los hilos RSS)</a:t>
            </a:r>
          </a:p>
          <a:p>
            <a:pPr lvl="1"/>
            <a:r>
              <a:rPr lang="es-ES" dirty="0">
                <a:latin typeface="Corbel" panose="020B0503020204020204" pitchFamily="34" charset="0"/>
              </a:rPr>
              <a:t>Aplicaciones como </a:t>
            </a:r>
            <a:r>
              <a:rPr lang="es-ES" dirty="0" err="1">
                <a:latin typeface="Corbel" panose="020B0503020204020204" pitchFamily="34" charset="0"/>
              </a:rPr>
              <a:t>Feedly</a:t>
            </a:r>
            <a:r>
              <a:rPr lang="es-ES" dirty="0">
                <a:latin typeface="Corbel" panose="020B0503020204020204" pitchFamily="34" charset="0"/>
              </a:rPr>
              <a:t> o </a:t>
            </a:r>
            <a:r>
              <a:rPr lang="es-ES" dirty="0" err="1">
                <a:latin typeface="Corbel" panose="020B0503020204020204" pitchFamily="34" charset="0"/>
              </a:rPr>
              <a:t>TheOldReader</a:t>
            </a:r>
            <a:endParaRPr lang="es-ES" dirty="0">
              <a:latin typeface="Corbel" panose="020B0503020204020204" pitchFamily="34" charset="0"/>
            </a:endParaRPr>
          </a:p>
          <a:p>
            <a:pPr lvl="1"/>
            <a:r>
              <a:rPr lang="es-ES" dirty="0">
                <a:latin typeface="Corbel" panose="020B0503020204020204" pitchFamily="34" charset="0"/>
              </a:rPr>
              <a:t>Correo (</a:t>
            </a:r>
            <a:r>
              <a:rPr lang="es-ES" dirty="0" err="1">
                <a:latin typeface="Corbel" panose="020B0503020204020204" pitchFamily="34" charset="0"/>
              </a:rPr>
              <a:t>FeedRabbit</a:t>
            </a:r>
            <a:r>
              <a:rPr lang="es-ES" dirty="0">
                <a:latin typeface="Corbel" panose="020B0503020204020204" pitchFamily="34" charset="0"/>
              </a:rPr>
              <a:t>, </a:t>
            </a:r>
            <a:r>
              <a:rPr lang="es-ES" dirty="0" err="1">
                <a:latin typeface="Corbel" panose="020B0503020204020204" pitchFamily="34" charset="0"/>
              </a:rPr>
              <a:t>Blogtrottr</a:t>
            </a:r>
            <a:r>
              <a:rPr lang="es-ES">
                <a:latin typeface="Corbel" panose="020B0503020204020204" pitchFamily="34" charset="0"/>
              </a:rPr>
              <a:t>)</a:t>
            </a:r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087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sz="4000" noProof="0" dirty="0">
                <a:latin typeface="Corbel" panose="020B0503020204020204" pitchFamily="34" charset="0"/>
                <a:cs typeface="Corbel" panose="020B0503020204020204" pitchFamily="34" charset="0"/>
              </a:rPr>
              <a:t>Más fuentes científicas: </a:t>
            </a:r>
            <a:r>
              <a:rPr lang="es-ES" altLang="nl-BE" sz="4000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Google académico</a:t>
            </a:r>
            <a:r>
              <a:rPr lang="es-ES" altLang="nl-BE" sz="4000" noProof="0" dirty="0">
                <a:latin typeface="Corbel" panose="020B0503020204020204" pitchFamily="34" charset="0"/>
                <a:cs typeface="Corbel" panose="020B0503020204020204" pitchFamily="34" charset="0"/>
              </a:rPr>
              <a:t> – scholar.google.com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1F348E-68C5-45A9-A5CC-F86AF8E23C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4AB109-E2D3-4907-8FD5-40D33D5F9C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" b="15088"/>
          <a:stretch/>
        </p:blipFill>
        <p:spPr>
          <a:xfrm>
            <a:off x="1126156" y="2235621"/>
            <a:ext cx="7940842" cy="33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860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http://biblioteca.unizar.es/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Con acceso a fuentes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Catálogo exportable a </a:t>
            </a:r>
            <a:r>
              <a:rPr lang="es-ES" noProof="0" dirty="0" err="1">
                <a:latin typeface="Corbel" panose="020B0503020204020204" pitchFamily="34" charset="0"/>
              </a:rPr>
              <a:t>RefWorks</a:t>
            </a:r>
            <a:r>
              <a:rPr lang="es-ES" noProof="0" dirty="0">
                <a:latin typeface="Corbel" panose="020B0503020204020204" pitchFamily="34" charset="0"/>
              </a:rPr>
              <a:t> </a:t>
            </a:r>
          </a:p>
          <a:p>
            <a:r>
              <a:rPr lang="es-ES" noProof="0" dirty="0" err="1">
                <a:latin typeface="Corbel" panose="020B0503020204020204" pitchFamily="34" charset="0"/>
              </a:rPr>
              <a:t>AlcorZe</a:t>
            </a:r>
            <a:r>
              <a:rPr lang="es-ES" noProof="0" dirty="0">
                <a:latin typeface="Corbel" panose="020B0503020204020204" pitchFamily="34" charset="0"/>
              </a:rPr>
              <a:t> exportable a Zotero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4" y="4581831"/>
            <a:ext cx="3819525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66" y="4358121"/>
            <a:ext cx="4502259" cy="21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4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Dialnet.unirioja.es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45" b="7332"/>
          <a:stretch/>
        </p:blipFill>
        <p:spPr>
          <a:xfrm>
            <a:off x="3098602" y="2624447"/>
            <a:ext cx="7318771" cy="320633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389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Biblioteca Virtual de la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http://bvsalud.org/es/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2" y="2702255"/>
            <a:ext cx="6652198" cy="39891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73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OTDBASE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http://www.otdbase.org/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2895198"/>
            <a:ext cx="6714841" cy="35786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551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E8561-A6A2-4308-B6B2-13EF8B84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Para 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C46ED-64BB-4381-A417-3D18035C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>
                <a:latin typeface="Corbel" panose="020B0503020204020204" pitchFamily="34" charset="0"/>
              </a:rPr>
              <a:t>PEDro</a:t>
            </a:r>
            <a:br>
              <a:rPr lang="es-ES" noProof="0" dirty="0">
                <a:latin typeface="Corbel" panose="020B0503020204020204" pitchFamily="34" charset="0"/>
              </a:rPr>
            </a:br>
            <a:r>
              <a:rPr lang="es-ES" noProof="0" dirty="0">
                <a:latin typeface="Corbel" panose="020B0503020204020204" pitchFamily="34" charset="0"/>
                <a:hlinkClick r:id="rId2"/>
              </a:rPr>
              <a:t>https://pedro.org.au/</a:t>
            </a:r>
            <a:r>
              <a:rPr lang="es-ES" noProof="0" dirty="0">
                <a:latin typeface="Corbel" panose="020B0503020204020204" pitchFamily="34" charset="0"/>
              </a:rPr>
              <a:t> 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OT </a:t>
            </a:r>
            <a:r>
              <a:rPr lang="es-ES" noProof="0" dirty="0" err="1">
                <a:latin typeface="Corbel" panose="020B0503020204020204" pitchFamily="34" charset="0"/>
              </a:rPr>
              <a:t>seeker</a:t>
            </a:r>
            <a:br>
              <a:rPr lang="es-ES" noProof="0" dirty="0">
                <a:latin typeface="Corbel" panose="020B0503020204020204" pitchFamily="34" charset="0"/>
              </a:rPr>
            </a:br>
            <a:r>
              <a:rPr lang="es-ES" noProof="0" dirty="0">
                <a:latin typeface="Corbel" panose="020B0503020204020204" pitchFamily="34" charset="0"/>
                <a:hlinkClick r:id="rId3"/>
              </a:rPr>
              <a:t>http://www.otseeker.com/</a:t>
            </a:r>
            <a:r>
              <a:rPr lang="es-ES" noProof="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10377C-BF47-4165-A8EC-1A508DB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405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B2A7D-2B14-4897-8601-BB9AA8DC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Síntesis: bases de datos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8E0590-7C3D-4EC9-879E-5B96B444D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GENERALES / con Zotero y notificaciones</a:t>
            </a:r>
          </a:p>
          <a:p>
            <a:pPr lvl="1"/>
            <a:r>
              <a:rPr lang="es-ES" noProof="0" dirty="0" err="1">
                <a:latin typeface="Corbel" panose="020B0503020204020204" pitchFamily="34" charset="0"/>
              </a:rPr>
              <a:t>Pubmed</a:t>
            </a:r>
            <a:r>
              <a:rPr lang="es-ES" noProof="0" dirty="0">
                <a:latin typeface="Corbel" panose="020B0503020204020204" pitchFamily="34" charset="0"/>
              </a:rPr>
              <a:t> (la más internacional), Google académico (para la introducción)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NACIONALES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Dialnet / con Zotero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Roble, CSIC, </a:t>
            </a:r>
            <a:r>
              <a:rPr lang="es-ES" noProof="0" dirty="0" err="1">
                <a:latin typeface="Corbel" panose="020B0503020204020204" pitchFamily="34" charset="0"/>
              </a:rPr>
              <a:t>BVsalud</a:t>
            </a:r>
            <a:endParaRPr lang="es-ES" noProof="0" dirty="0">
              <a:latin typeface="Corbel" panose="020B0503020204020204" pitchFamily="34" charset="0"/>
            </a:endParaRPr>
          </a:p>
          <a:p>
            <a:r>
              <a:rPr lang="es-ES" noProof="0" dirty="0">
                <a:latin typeface="Corbel" panose="020B0503020204020204" pitchFamily="34" charset="0"/>
              </a:rPr>
              <a:t>OT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Pedro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OT </a:t>
            </a:r>
            <a:r>
              <a:rPr lang="es-ES" noProof="0" dirty="0" err="1">
                <a:latin typeface="Corbel" panose="020B0503020204020204" pitchFamily="34" charset="0"/>
              </a:rPr>
              <a:t>seeker</a:t>
            </a:r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52C114-E13C-427E-ABD8-048A1E41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816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49"/>
          <p:cNvSpPr>
            <a:spLocks noGrp="1" noChangeArrowheads="1"/>
          </p:cNvSpPr>
          <p:nvPr>
            <p:ph type="ctrTitle"/>
          </p:nvPr>
        </p:nvSpPr>
        <p:spPr>
          <a:xfrm>
            <a:off x="2741945" y="1806575"/>
            <a:ext cx="7199312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altLang="nl-BE" noProof="0" dirty="0">
                <a:latin typeface="Corbel" panose="020B0503020204020204" pitchFamily="34" charset="0"/>
                <a:ea typeface="+mj-ea"/>
              </a:rPr>
              <a:t>Más bases de datos</a:t>
            </a:r>
          </a:p>
        </p:txBody>
      </p:sp>
      <p:sp>
        <p:nvSpPr>
          <p:cNvPr id="39939" name="Subtitle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06D388-C557-46F1-B06C-42C8DE38A3E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2876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DOAJ.org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Directory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of Open Access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Journals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Acceso abierto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Buscar entre artículos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D53153-8616-49A8-9597-770E80769507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1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17" y="2674144"/>
            <a:ext cx="394176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5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Fuentes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err="1">
                <a:latin typeface="Corbel" panose="020B0503020204020204" pitchFamily="34" charset="0"/>
              </a:rPr>
              <a:t>Pubmed</a:t>
            </a:r>
            <a:endParaRPr lang="es-ES" noProof="0" dirty="0">
              <a:latin typeface="Corbel" panose="020B0503020204020204" pitchFamily="34" charset="0"/>
            </a:endParaRPr>
          </a:p>
          <a:p>
            <a:r>
              <a:rPr lang="es-ES" noProof="0" dirty="0">
                <a:latin typeface="Corbel" panose="020B0503020204020204" pitchFamily="34" charset="0"/>
              </a:rPr>
              <a:t>Google </a:t>
            </a:r>
            <a:r>
              <a:rPr lang="es-ES" noProof="0" dirty="0" err="1">
                <a:latin typeface="Corbel" panose="020B0503020204020204" pitchFamily="34" charset="0"/>
              </a:rPr>
              <a:t>Scholar</a:t>
            </a:r>
            <a:endParaRPr lang="es-ES" noProof="0" dirty="0">
              <a:latin typeface="Corbel" panose="020B0503020204020204" pitchFamily="34" charset="0"/>
            </a:endParaRPr>
          </a:p>
          <a:p>
            <a:r>
              <a:rPr lang="es-ES" noProof="0" dirty="0">
                <a:latin typeface="Corbel" panose="020B0503020204020204" pitchFamily="34" charset="0"/>
              </a:rPr>
              <a:t>CSID 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Bancos de datos específicos</a:t>
            </a:r>
            <a:br>
              <a:rPr lang="es-ES" noProof="0" dirty="0">
                <a:latin typeface="Corbel" panose="020B0503020204020204" pitchFamily="34" charset="0"/>
              </a:rPr>
            </a:br>
            <a:r>
              <a:rPr lang="es-ES" noProof="0" dirty="0">
                <a:latin typeface="Corbel" panose="020B0503020204020204" pitchFamily="34" charset="0"/>
                <a:hlinkClick r:id="rId3"/>
              </a:rPr>
              <a:t>www.gezondheids.org</a:t>
            </a:r>
            <a:r>
              <a:rPr lang="es-ES" noProof="0" dirty="0">
                <a:latin typeface="Corbel" panose="020B0503020204020204" pitchFamily="34" charset="0"/>
              </a:rPr>
              <a:t>  </a:t>
            </a:r>
            <a:br>
              <a:rPr lang="es-ES" noProof="0" dirty="0">
                <a:latin typeface="Corbel" panose="020B0503020204020204" pitchFamily="34" charset="0"/>
              </a:rPr>
            </a:br>
            <a:endParaRPr lang="es-ES" noProof="0" dirty="0">
              <a:latin typeface="Corbel" panose="020B0503020204020204" pitchFamily="34" charset="0"/>
            </a:endParaRPr>
          </a:p>
          <a:p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996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PLOS.org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Public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library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of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Science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, con sección de medicina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EB0E09-EFCE-474B-A3F9-C76CC9777143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649664"/>
            <a:ext cx="374491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9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PMC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PubmedCentral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- 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www.ncbi.nlm.nih.gov/pmc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Fuente abierta, todo gratis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08DD75-5708-4043-B830-0DFC5BF30B9B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221163"/>
            <a:ext cx="317182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En terapia ocupacional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Listas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  <a:hlinkClick r:id="rId3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www.hlrnet.com/cnergo.htm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OTevidence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Evidence-Based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Occupational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Therapy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Bases de datos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OT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Seeker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PEDRO: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Physiotherapy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Evidence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Database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594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En español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En español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  <a:hlinkClick r:id="rId2"/>
              </a:rPr>
              <a:t>http://www.scielo.org</a:t>
            </a:r>
            <a:r>
              <a:rPr lang="es-ES" noProof="0" dirty="0">
                <a:latin typeface="Corbel" panose="020B0503020204020204" pitchFamily="34" charset="0"/>
              </a:rPr>
              <a:t> - Reconocido por Zotero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  <a:hlinkClick r:id="rId3"/>
              </a:rPr>
              <a:t>http://ciencia.science.gov</a:t>
            </a:r>
            <a:r>
              <a:rPr lang="es-ES" noProof="0" dirty="0">
                <a:latin typeface="Corbel" panose="020B0503020204020204" pitchFamily="34" charset="0"/>
              </a:rPr>
              <a:t> - Sin Zotero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Además…</a:t>
            </a:r>
          </a:p>
          <a:p>
            <a:pPr lvl="1"/>
            <a:r>
              <a:rPr lang="es-ES" noProof="0" dirty="0">
                <a:latin typeface="Corbel" panose="020B0503020204020204" pitchFamily="34" charset="0"/>
              </a:rPr>
              <a:t>10 Buscadores académicos que quizás no conocías - </a:t>
            </a:r>
            <a:r>
              <a:rPr lang="es-ES" noProof="0" dirty="0">
                <a:latin typeface="Corbel" panose="020B0503020204020204" pitchFamily="34" charset="0"/>
                <a:hlinkClick r:id="rId4"/>
              </a:rPr>
              <a:t>http://www.creadess.org/index.php/informate/de-interes/novedades-tics/32255-10-buscadores-academicos-que-quizas-no-conocias</a:t>
            </a:r>
            <a:r>
              <a:rPr lang="es-ES" noProof="0" dirty="0">
                <a:latin typeface="Corbel" panose="020B0503020204020204" pitchFamily="34" charset="0"/>
              </a:rPr>
              <a:t> </a:t>
            </a:r>
          </a:p>
          <a:p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73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Si el inglés molesta</a:t>
            </a: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La traducción automática (acelerador IE) puede ayudar, pero puede ser un obstáculo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A ver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Leer un texto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¿Qué has entendido?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Lo que se necesita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Lectura global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Palabras clave</a:t>
            </a:r>
          </a:p>
          <a:p>
            <a:pPr lvl="1"/>
            <a:r>
              <a:rPr lang="es-ES" altLang="nl-BE" sz="2000" noProof="0" dirty="0">
                <a:latin typeface="Corbel" panose="020B0503020204020204" pitchFamily="34" charset="0"/>
                <a:cs typeface="Corbel" panose="020B0503020204020204" pitchFamily="34" charset="0"/>
              </a:rPr>
              <a:t>Caso de emergencia: diccionario</a:t>
            </a:r>
          </a:p>
          <a:p>
            <a:r>
              <a:rPr lang="es-ES" altLang="nl-BE" sz="2400" noProof="0" dirty="0">
                <a:latin typeface="Corbel" panose="020B0503020204020204" pitchFamily="34" charset="0"/>
                <a:cs typeface="Corbel" panose="020B0503020204020204" pitchFamily="34" charset="0"/>
              </a:rPr>
              <a:t>Síntesis automatizada: tagcrowd.net</a:t>
            </a: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E21743-6AB2-4D6E-A672-140D8A393AC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859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>
                <a:latin typeface="Corbel" panose="020B0503020204020204" pitchFamily="34" charset="0"/>
              </a:rPr>
              <a:t>Linguee</a:t>
            </a:r>
            <a:r>
              <a:rPr lang="es-ES" noProof="0" dirty="0">
                <a:latin typeface="Corbel" panose="020B0503020204020204" pitchFamily="34" charset="0"/>
              </a:rPr>
              <a:t>: traducción en contexto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381" y="2031360"/>
            <a:ext cx="8367029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963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Referencias</a:t>
            </a: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Norma APA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www.apastyle.org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Vancouver</a:t>
            </a:r>
          </a:p>
          <a:p>
            <a:pPr lvl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No en Word (sí instalable desde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Codeplex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) - sí en Zotero y en Mendeley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796F20-9BCA-4ABB-AB16-37C1CF1ECA0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60715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De Google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Scholar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a APA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Pinchar en CITAR y seleccionar formato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6DF3B7-892D-4690-A2BF-3CFC99779942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852739"/>
            <a:ext cx="429577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82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En francés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Banque de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données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santé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publique</a:t>
            </a:r>
            <a:b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(sin bibliografía)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IST-CEA</a:t>
            </a:r>
          </a:p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Médecine</a:t>
            </a:r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/</a:t>
            </a:r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sciences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Refdoc.fr</a:t>
            </a:r>
          </a:p>
          <a:p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91BF48-8B53-4BA0-923A-1821B0CBF175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62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www.bdsp.ehesp.fr</a:t>
            </a:r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6C1D286-FA67-4996-8443-EB38F9072479}" type="slidenum">
              <a:rPr lang="en-US" altLang="nl-BE" sz="1200">
                <a:solidFill>
                  <a:srgbClr val="898989"/>
                </a:solidFill>
              </a:rPr>
              <a:pPr/>
              <a:t>59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Herramientas generales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Convenciones: Vancouver y demás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Navegador: pestañas, traducción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Síntesis en palabras clave – </a:t>
            </a:r>
            <a:r>
              <a:rPr lang="es-ES" noProof="0" dirty="0" err="1">
                <a:latin typeface="Corbel" panose="020B0503020204020204" pitchFamily="34" charset="0"/>
              </a:rPr>
              <a:t>Tagcrowd</a:t>
            </a:r>
            <a:endParaRPr lang="es-ES" noProof="0" dirty="0">
              <a:latin typeface="Corbel" panose="020B0503020204020204" pitchFamily="34" charset="0"/>
            </a:endParaRPr>
          </a:p>
          <a:p>
            <a:r>
              <a:rPr lang="es-ES" noProof="0" dirty="0">
                <a:latin typeface="Corbel" panose="020B0503020204020204" pitchFamily="34" charset="0"/>
              </a:rPr>
              <a:t>R	</a:t>
            </a:r>
            <a:r>
              <a:rPr lang="es-ES" noProof="0" dirty="0" err="1">
                <a:latin typeface="Corbel" panose="020B0503020204020204" pitchFamily="34" charset="0"/>
              </a:rPr>
              <a:t>esumen</a:t>
            </a:r>
            <a:r>
              <a:rPr lang="es-ES" noProof="0" dirty="0">
                <a:latin typeface="Corbel" panose="020B0503020204020204" pitchFamily="34" charset="0"/>
              </a:rPr>
              <a:t> - </a:t>
            </a:r>
            <a:r>
              <a:rPr lang="es-ES" noProof="0" dirty="0" err="1">
                <a:latin typeface="Corbel" panose="020B0503020204020204" pitchFamily="34" charset="0"/>
              </a:rPr>
              <a:t>Resoomer</a:t>
            </a:r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807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www-ist.cea.fr</a:t>
            </a:r>
          </a:p>
        </p:txBody>
      </p:sp>
      <p:pic>
        <p:nvPicPr>
          <p:cNvPr id="5734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759347F-8854-48BF-9E3F-7E7F231D446C}" type="slidenum">
              <a:rPr lang="en-US" altLang="nl-BE" sz="1200">
                <a:solidFill>
                  <a:srgbClr val="898989"/>
                </a:solidFill>
              </a:rPr>
              <a:pPr/>
              <a:t>60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9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IST-CEA</a:t>
            </a:r>
          </a:p>
        </p:txBody>
      </p:sp>
      <p:pic>
        <p:nvPicPr>
          <p:cNvPr id="5837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C1AED50-B8DF-492E-85CB-651DD5DF04BB}" type="slidenum">
              <a:rPr lang="en-US" altLang="nl-BE" sz="1200">
                <a:solidFill>
                  <a:srgbClr val="898989"/>
                </a:solidFill>
              </a:rPr>
              <a:pPr/>
              <a:t>61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2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www.medecinesciences.org</a:t>
            </a:r>
          </a:p>
        </p:txBody>
      </p:sp>
      <p:pic>
        <p:nvPicPr>
          <p:cNvPr id="5939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12926"/>
            <a:ext cx="8029575" cy="3948113"/>
          </a:xfrm>
        </p:spPr>
      </p:pic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3D413D3-0FE2-4FDB-8DB7-B8FBD74648CE}" type="slidenum">
              <a:rPr lang="en-US" altLang="nl-BE" sz="1200">
                <a:solidFill>
                  <a:srgbClr val="898989"/>
                </a:solidFill>
              </a:rPr>
              <a:pPr/>
              <a:t>62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476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Refdoc.fr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785939"/>
            <a:ext cx="8029575" cy="4002087"/>
          </a:xfrm>
        </p:spPr>
      </p:pic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21B2A51-3B6E-4DEF-93FF-5AB142084C85}" type="slidenum">
              <a:rPr lang="en-US" altLang="nl-BE" sz="1200">
                <a:solidFill>
                  <a:srgbClr val="898989"/>
                </a:solidFill>
              </a:rPr>
              <a:pPr/>
              <a:t>63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0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Refdoc</a:t>
            </a:r>
            <a:endParaRPr lang="es-ES" altLang="nl-BE" noProof="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6144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785939"/>
            <a:ext cx="8029575" cy="4002087"/>
          </a:xfrm>
        </p:spPr>
      </p:pic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997992D-7959-4E5B-AC44-8A0B84666276}" type="slidenum">
              <a:rPr lang="en-US" altLang="nl-BE" sz="1200">
                <a:solidFill>
                  <a:srgbClr val="898989"/>
                </a:solidFill>
              </a:rPr>
              <a:pPr/>
              <a:t>64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17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Referencias: herramientas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noProof="0" dirty="0">
                <a:latin typeface="Corbel" panose="020B0503020204020204" pitchFamily="34" charset="0"/>
              </a:rPr>
              <a:t>Word</a:t>
            </a:r>
          </a:p>
          <a:p>
            <a:r>
              <a:rPr lang="es-ES" sz="2400" noProof="0" dirty="0">
                <a:latin typeface="Corbel" panose="020B0503020204020204" pitchFamily="34" charset="0"/>
              </a:rPr>
              <a:t>Zotero</a:t>
            </a:r>
          </a:p>
          <a:p>
            <a:pPr lvl="1"/>
            <a:r>
              <a:rPr lang="es-ES" sz="2000" noProof="0" dirty="0">
                <a:latin typeface="Corbel" panose="020B0503020204020204" pitchFamily="34" charset="0"/>
              </a:rPr>
              <a:t>Complemento a Firefox</a:t>
            </a:r>
          </a:p>
          <a:p>
            <a:r>
              <a:rPr lang="es-ES" sz="2400" noProof="0" dirty="0" err="1">
                <a:latin typeface="Corbel" panose="020B0503020204020204" pitchFamily="34" charset="0"/>
              </a:rPr>
              <a:t>CiteUlike</a:t>
            </a:r>
            <a:endParaRPr lang="es-ES" sz="2400" noProof="0" dirty="0">
              <a:latin typeface="Corbel" panose="020B0503020204020204" pitchFamily="34" charset="0"/>
            </a:endParaRPr>
          </a:p>
          <a:p>
            <a:pPr lvl="1"/>
            <a:r>
              <a:rPr lang="es-ES" sz="2000" noProof="0" dirty="0">
                <a:latin typeface="Corbel" panose="020B0503020204020204" pitchFamily="34" charset="0"/>
              </a:rPr>
              <a:t>Herramienta en línea, un enlace que poner</a:t>
            </a:r>
          </a:p>
          <a:p>
            <a:r>
              <a:rPr lang="es-ES" sz="2400" noProof="0" dirty="0" err="1">
                <a:latin typeface="Corbel" panose="020B0503020204020204" pitchFamily="34" charset="0"/>
              </a:rPr>
              <a:t>Refworks</a:t>
            </a:r>
            <a:endParaRPr lang="es-ES" sz="2400" noProof="0" dirty="0">
              <a:latin typeface="Corbel" panose="020B0503020204020204" pitchFamily="34" charset="0"/>
            </a:endParaRPr>
          </a:p>
          <a:p>
            <a:pPr lvl="1"/>
            <a:r>
              <a:rPr lang="es-ES" sz="2000" noProof="0" dirty="0">
                <a:latin typeface="Corbel" panose="020B0503020204020204" pitchFamily="34" charset="0"/>
              </a:rPr>
              <a:t>Servicio de gestión de referencias</a:t>
            </a:r>
          </a:p>
          <a:p>
            <a:r>
              <a:rPr lang="es-ES" sz="2400" noProof="0" dirty="0">
                <a:latin typeface="Corbel" panose="020B0503020204020204" pitchFamily="34" charset="0"/>
              </a:rPr>
              <a:t>Google </a:t>
            </a:r>
            <a:r>
              <a:rPr lang="es-ES" sz="2400" noProof="0" dirty="0" err="1">
                <a:latin typeface="Corbel" panose="020B0503020204020204" pitchFamily="34" charset="0"/>
              </a:rPr>
              <a:t>Scholar</a:t>
            </a:r>
            <a:endParaRPr lang="es-ES" sz="2400" noProof="0" dirty="0">
              <a:latin typeface="Corbel" panose="020B0503020204020204" pitchFamily="34" charset="0"/>
            </a:endParaRPr>
          </a:p>
          <a:p>
            <a:pPr lvl="1"/>
            <a:r>
              <a:rPr lang="es-ES" sz="2000" noProof="0" dirty="0">
                <a:latin typeface="Corbel" panose="020B0503020204020204" pitchFamily="34" charset="0"/>
              </a:rPr>
              <a:t>Citar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085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Campos para la referencia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Los artículos tienen volumen y número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El autor puede ser colectivo (empresa, organización)</a:t>
            </a:r>
          </a:p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Los autores tienen nombre y apellido – cuidado con comas y punto y coma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121A19-DC02-49D6-BC72-1B8E24FB380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651501"/>
            <a:ext cx="225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335588"/>
            <a:ext cx="158273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9011"/>
      </p:ext>
    </p:extLst>
  </p:cSld>
  <p:clrMapOvr>
    <a:masterClrMapping/>
  </p:clrMapOvr>
  <p:transition spd="slow" advClick="0" advTm="300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A evitar….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has no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previous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history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of suicide.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Patient's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medical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history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been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remarkably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insignificant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with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only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a 40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pound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weight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gain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in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past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three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days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has no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rigors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or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shaking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chills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her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husband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states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was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very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hot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in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last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night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second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day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knee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was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better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and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third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day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disappeared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been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depressed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since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began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seeing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me in 1993.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Discharge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status: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Alive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without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permission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Healthy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appearing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decrepit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69-year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old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male,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mentally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alert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forgetful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had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waffles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for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breakfast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and anorexia for lunch.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While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in ER,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was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examined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, x-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rated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and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home.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Occasional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constant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infrequent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headaches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Rectal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examination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revealed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a normal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size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thyroid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lab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test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indicated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abnormal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lover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function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Skin: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somewhat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pale,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present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two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teenage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children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but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no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other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abnormalities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The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was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in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his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usual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state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of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good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health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until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his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airplane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ran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out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 of fuel and </a:t>
            </a:r>
            <a:r>
              <a:rPr lang="es-ES" altLang="nl-BE" sz="1600" noProof="0" dirty="0" err="1">
                <a:latin typeface="Corbel" panose="020B0503020204020204" pitchFamily="34" charset="0"/>
                <a:cs typeface="Corbel" panose="020B0503020204020204" pitchFamily="34" charset="0"/>
              </a:rPr>
              <a:t>crashed</a:t>
            </a:r>
            <a:r>
              <a:rPr lang="es-ES" altLang="nl-BE" sz="1600" noProof="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B01B1-D1C1-4F77-B641-10762695DFD3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26456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  <a:ea typeface="Tahoma"/>
                <a:cs typeface="Tahoma"/>
              </a:rPr>
              <a:t>¿Preguntas?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</a:rPr>
              <a:t>Hans Le Roy </a:t>
            </a:r>
          </a:p>
          <a:p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  <a:hlinkClick r:id="rId3"/>
              </a:rPr>
              <a:t>www.hlrnet.com</a:t>
            </a:r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</a:rPr>
              <a:t> </a:t>
            </a:r>
          </a:p>
          <a:p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  <a:hlinkClick r:id="rId4"/>
              </a:rPr>
              <a:t>hans.leroy@odisee.be</a:t>
            </a:r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</a:rPr>
              <a:t> </a:t>
            </a:r>
          </a:p>
          <a:p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  <a:hlinkClick r:id="rId5"/>
              </a:rPr>
              <a:t>hlr@hlrnet.com</a:t>
            </a:r>
            <a:r>
              <a:rPr lang="es-ES" noProof="0" dirty="0">
                <a:latin typeface="Corbel" panose="020B0503020204020204" pitchFamily="34" charset="0"/>
                <a:ea typeface="Tahoma" charset="0"/>
                <a:cs typeface="Tahoma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026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05DD176-9AE5-4C96-B2E8-8D551D5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Síntesis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769F3ED-D91E-4025-91DC-EAA034A47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noProof="0" dirty="0">
                <a:latin typeface="Corbel" panose="020B0503020204020204" pitchFamily="34" charset="0"/>
              </a:rPr>
              <a:t>Herramientas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B9A1F330-7414-4BE6-8F9C-2EA3B5BDC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Word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Zotero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Mendeley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AACF31-96B4-400E-89DF-3B45CB03E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noProof="0" dirty="0">
                <a:latin typeface="Corbel" panose="020B0503020204020204" pitchFamily="34" charset="0"/>
              </a:rPr>
              <a:t>Bases de datos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DDDB983F-2EB4-4586-A044-B108B8457E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noProof="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ES" sz="1800" u="sng" noProof="0" dirty="0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www.pubmed.gov</a:t>
            </a: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(¡filtros!)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académico – scholar.google.com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ES" sz="1800" noProof="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reconocidos por Zotero / Mendeley:</a:t>
            </a:r>
            <a:endParaRPr lang="es-ES" sz="1800" noProof="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Roble - </a:t>
            </a:r>
            <a:r>
              <a:rPr lang="es-ES" sz="1800" u="sng" noProof="0" dirty="0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http://roble.unizar.es/</a:t>
            </a: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lista de bases de datos en TO </a:t>
            </a:r>
            <a:r>
              <a:rPr lang="es-ES" sz="1800" u="sng" noProof="0" dirty="0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http://roble.unizar.es/search*spi~S11/d?SEARCH=Terapia%20ocupacional</a:t>
            </a:r>
            <a:endParaRPr lang="es-ES" sz="1800" noProof="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CSIC - </a:t>
            </a:r>
            <a:r>
              <a:rPr lang="es-ES" sz="1800" u="sng" noProof="0" dirty="0">
                <a:solidFill>
                  <a:srgbClr val="0563C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https://indices.csic.es/</a:t>
            </a: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s-ES" sz="1800" noProof="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Dialnet – dialnet.unirioja.es </a:t>
            </a:r>
          </a:p>
          <a:p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DC1025-F7B6-4B6A-AB99-5ACA6F9E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6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Herramientas bibliográficos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>
                <a:latin typeface="Corbel" panose="020B0503020204020204" pitchFamily="34" charset="0"/>
              </a:rPr>
              <a:t>Word</a:t>
            </a:r>
          </a:p>
          <a:p>
            <a:r>
              <a:rPr lang="es-ES" noProof="0" dirty="0">
                <a:latin typeface="Corbel" panose="020B0503020204020204" pitchFamily="34" charset="0"/>
              </a:rPr>
              <a:t>Zotero &amp; Mendeley</a:t>
            </a:r>
          </a:p>
          <a:p>
            <a:r>
              <a:rPr lang="es-ES" noProof="0" dirty="0" err="1">
                <a:latin typeface="Corbel" panose="020B0503020204020204" pitchFamily="34" charset="0"/>
              </a:rPr>
              <a:t>Refworks</a:t>
            </a:r>
            <a:endParaRPr lang="es-ES" noProof="0" dirty="0">
              <a:latin typeface="Corbel" panose="020B0503020204020204" pitchFamily="34" charset="0"/>
            </a:endParaRPr>
          </a:p>
          <a:p>
            <a:endParaRPr lang="es-ES" noProof="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5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352" y="2133600"/>
            <a:ext cx="6934200" cy="1143000"/>
          </a:xfrm>
        </p:spPr>
        <p:txBody>
          <a:bodyPr>
            <a:normAutofit/>
          </a:bodyPr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Herramientas Internet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58D23E-8B8B-4D6B-8CAF-3B00EE4D8315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484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nl-BE" noProof="0" dirty="0">
                <a:latin typeface="Corbel" panose="020B0503020204020204" pitchFamily="34" charset="0"/>
                <a:cs typeface="Corbel" panose="020B0503020204020204" pitchFamily="34" charset="0"/>
              </a:rPr>
              <a:t>Cosas prácticas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</a:rPr>
              <a:t>Buscar</a:t>
            </a:r>
            <a:endParaRPr lang="es-ES" altLang="nl-BE" noProof="0" dirty="0">
              <a:latin typeface="Corbel" panose="020B0503020204020204" pitchFamily="34" charset="0"/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Existen más publicaciones en inglés que en otras lenguas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Comillas dobles para combinaciones de palabras</a:t>
            </a:r>
          </a:p>
          <a:p>
            <a:pPr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Pestañas del navegador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Ctrl+clic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o pinchar con la rueda del ratón para abrir en otra pestaña 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Ctrl+T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crear pestaña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Ctrl+tab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cambiar entre pestañas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Ctrl+F4 cerrar pestaña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Ctrl+may+T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 volver a abrir pestaña cerrada por accidente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Se puede soltar una pestaña y ponerla en una ventana separada (y el inverso)</a:t>
            </a:r>
          </a:p>
          <a:p>
            <a:pPr>
              <a:buNone/>
              <a:defRPr/>
            </a:pP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Zoom</a:t>
            </a:r>
          </a:p>
          <a:p>
            <a:pPr lvl="1">
              <a:buFont typeface="Arial"/>
              <a:buChar char="•"/>
              <a:defRPr/>
            </a:pPr>
            <a:r>
              <a:rPr lang="es-ES" altLang="nl-BE" noProof="0" dirty="0" err="1">
                <a:latin typeface="Corbel" panose="020B0503020204020204" pitchFamily="34" charset="0"/>
                <a:ea typeface="+mn-ea"/>
              </a:rPr>
              <a:t>Ctrl+subir</a:t>
            </a:r>
            <a:r>
              <a:rPr lang="es-ES" altLang="nl-BE" noProof="0" dirty="0">
                <a:latin typeface="Corbel" panose="020B0503020204020204" pitchFamily="34" charset="0"/>
                <a:ea typeface="+mn-ea"/>
              </a:rPr>
              <a:t>/bajar con la rueda del ratón</a:t>
            </a:r>
          </a:p>
          <a:p>
            <a:pPr lvl="1">
              <a:buFont typeface="Arial"/>
              <a:buChar char="•"/>
              <a:defRPr/>
            </a:pPr>
            <a:endParaRPr lang="es-ES" altLang="nl-BE" noProof="0" dirty="0">
              <a:latin typeface="Corbel" panose="020B0503020204020204" pitchFamily="34" charset="0"/>
              <a:ea typeface="+mn-e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3313D8-4D43-4077-84F5-F96F6A441A80}" type="slidenum">
              <a:rPr lang="en-US" altLang="nl-BE" sz="900">
                <a:solidFill>
                  <a:srgbClr val="898989"/>
                </a:solidFill>
              </a:rPr>
              <a:pPr/>
              <a:t>9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067"/>
      </p:ext>
    </p:extLst>
  </p:cSld>
  <p:clrMapOvr>
    <a:masterClrMapping/>
  </p:clrMapOvr>
</p:sld>
</file>

<file path=ppt/theme/theme1.xml><?xml version="1.0" encoding="utf-8"?>
<a:theme xmlns:a="http://schemas.openxmlformats.org/drawingml/2006/main" name="1_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2286</Words>
  <Application>Microsoft Office PowerPoint</Application>
  <PresentationFormat>Breedbeeld</PresentationFormat>
  <Paragraphs>498</Paragraphs>
  <Slides>69</Slides>
  <Notes>56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Corbel</vt:lpstr>
      <vt:lpstr>Optimum</vt:lpstr>
      <vt:lpstr>Symbol</vt:lpstr>
      <vt:lpstr>Tahoma</vt:lpstr>
      <vt:lpstr>Times New Roman</vt:lpstr>
      <vt:lpstr>Wingdings</vt:lpstr>
      <vt:lpstr>1_ren-gt</vt:lpstr>
      <vt:lpstr>El manejo de las fuentes bibliográficas en la investigación científica</vt:lpstr>
      <vt:lpstr>El programa de hoy</vt:lpstr>
      <vt:lpstr>Cosas que quizás no sabías</vt:lpstr>
      <vt:lpstr>¿Por qué la bibliografía en la investigación científica?</vt:lpstr>
      <vt:lpstr>Fuentes</vt:lpstr>
      <vt:lpstr>Herramientas generales</vt:lpstr>
      <vt:lpstr>Herramientas bibliográficos</vt:lpstr>
      <vt:lpstr>Herramientas Internet</vt:lpstr>
      <vt:lpstr>Cosas prácticas 1</vt:lpstr>
      <vt:lpstr>Cosas prácticas 2</vt:lpstr>
      <vt:lpstr>Cosas prácticas 3</vt:lpstr>
      <vt:lpstr>Información seria / científica</vt:lpstr>
      <vt:lpstr>Zotero</vt:lpstr>
      <vt:lpstr>Zotero</vt:lpstr>
      <vt:lpstr>Zotero</vt:lpstr>
      <vt:lpstr>¿Conoces … Google? </vt:lpstr>
      <vt:lpstr>Google: opciones avanzadas</vt:lpstr>
      <vt:lpstr>Google: opciones avanzadas</vt:lpstr>
      <vt:lpstr>Google: personalizar</vt:lpstr>
      <vt:lpstr>Google (y otros): cosas útiles</vt:lpstr>
      <vt:lpstr>Búsqueda dinámica</vt:lpstr>
      <vt:lpstr>Buscar « bien »</vt:lpstr>
      <vt:lpstr>Para pasar al texto</vt:lpstr>
      <vt:lpstr>Medline</vt:lpstr>
      <vt:lpstr>MedLine</vt:lpstr>
      <vt:lpstr>Medline en Internet PubMed en www.pubmed.gov =  www.ncbi.nlm.nih.gov/</vt:lpstr>
      <vt:lpstr>Medline: filtros (arriba y a la izquierda)</vt:lpstr>
      <vt:lpstr>Filtros avanzados</vt:lpstr>
      <vt:lpstr>Observaciones</vt:lpstr>
      <vt:lpstr>Tipos de artículos</vt:lpstr>
      <vt:lpstr>Artículos gratuitos?</vt:lpstr>
      <vt:lpstr>Historia de búsqueda de Medline</vt:lpstr>
      <vt:lpstr>¿Dónde encontrar el artículo?</vt:lpstr>
      <vt:lpstr>Descripción= referencia bibliográfica</vt:lpstr>
      <vt:lpstr>Campos para la referencia</vt:lpstr>
      <vt:lpstr>Campos para la referencia  </vt:lpstr>
      <vt:lpstr>Digno de atención: Zotero</vt:lpstr>
      <vt:lpstr>Mendeley</vt:lpstr>
      <vt:lpstr>Y además</vt:lpstr>
      <vt:lpstr>RSS</vt:lpstr>
      <vt:lpstr>Más fuentes científicas: Google académico – scholar.google.com</vt:lpstr>
      <vt:lpstr>http://biblioteca.unizar.es/</vt:lpstr>
      <vt:lpstr>Dialnet.unirioja.es</vt:lpstr>
      <vt:lpstr>Biblioteca Virtual de la Salud</vt:lpstr>
      <vt:lpstr>OTDBASE</vt:lpstr>
      <vt:lpstr>Para TO</vt:lpstr>
      <vt:lpstr>Síntesis: bases de datos</vt:lpstr>
      <vt:lpstr>Más bases de datos</vt:lpstr>
      <vt:lpstr>DOAJ.org</vt:lpstr>
      <vt:lpstr>PLOS.org</vt:lpstr>
      <vt:lpstr>PMC</vt:lpstr>
      <vt:lpstr>En terapia ocupacional</vt:lpstr>
      <vt:lpstr>En español</vt:lpstr>
      <vt:lpstr>Si el inglés molesta</vt:lpstr>
      <vt:lpstr>Linguee: traducción en contexto</vt:lpstr>
      <vt:lpstr>Referencias</vt:lpstr>
      <vt:lpstr>De Google Scholar a APA</vt:lpstr>
      <vt:lpstr>En francés</vt:lpstr>
      <vt:lpstr>www.bdsp.ehesp.fr</vt:lpstr>
      <vt:lpstr>www-ist.cea.fr</vt:lpstr>
      <vt:lpstr>IST-CEA</vt:lpstr>
      <vt:lpstr>www.medecinesciences.org</vt:lpstr>
      <vt:lpstr>Refdoc.fr</vt:lpstr>
      <vt:lpstr>Refdoc</vt:lpstr>
      <vt:lpstr>Referencias: herramientas</vt:lpstr>
      <vt:lpstr>Campos para la referencia</vt:lpstr>
      <vt:lpstr>A evitar….</vt:lpstr>
      <vt:lpstr>¿Preguntas?</vt:lpstr>
      <vt:lpstr>Síntesis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manejo de las fuentes bibliográficas en la investigación científica</dc:title>
  <dc:creator/>
  <cp:lastModifiedBy/>
  <cp:revision>7</cp:revision>
  <dcterms:created xsi:type="dcterms:W3CDTF">2012-07-30T23:35:21Z</dcterms:created>
  <dcterms:modified xsi:type="dcterms:W3CDTF">2022-10-18T08:18:06Z</dcterms:modified>
</cp:coreProperties>
</file>