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sldIdLst>
    <p:sldId id="256" r:id="rId2"/>
    <p:sldId id="273" r:id="rId3"/>
    <p:sldId id="276" r:id="rId4"/>
    <p:sldId id="277" r:id="rId5"/>
    <p:sldId id="278" r:id="rId6"/>
    <p:sldId id="286" r:id="rId7"/>
    <p:sldId id="285" r:id="rId8"/>
    <p:sldId id="284" r:id="rId9"/>
    <p:sldId id="279" r:id="rId10"/>
    <p:sldId id="288" r:id="rId11"/>
    <p:sldId id="289" r:id="rId12"/>
    <p:sldId id="283" r:id="rId13"/>
    <p:sldId id="287" r:id="rId14"/>
    <p:sldId id="280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99" d="100"/>
          <a:sy n="99" d="100"/>
        </p:scale>
        <p:origin x="25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4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 Le Roy" userId="81af80aba6ff6326" providerId="LiveId" clId="{649D8E70-89DD-41CF-8660-33A65723FB5B}"/>
  </pc:docChgLst>
  <pc:docChgLst>
    <pc:chgData name="Hans Le Roy" userId="81af80aba6ff6326" providerId="LiveId" clId="{BEBF2BEF-769B-4FC1-A14C-E23C733A6396}"/>
  </pc:docChgLst>
  <pc:docChgLst>
    <pc:chgData name="Hans Le Roy" userId="81af80aba6ff6326" providerId="LiveId" clId="{7F85758F-CA80-477B-B12B-60F27E1385FA}"/>
    <pc:docChg chg="modSld">
      <pc:chgData name="Hans Le Roy" userId="81af80aba6ff6326" providerId="LiveId" clId="{7F85758F-CA80-477B-B12B-60F27E1385FA}" dt="2019-10-21T17:45:45.731" v="1" actId="20577"/>
      <pc:docMkLst>
        <pc:docMk/>
      </pc:docMkLst>
      <pc:sldChg chg="modSp">
        <pc:chgData name="Hans Le Roy" userId="81af80aba6ff6326" providerId="LiveId" clId="{7F85758F-CA80-477B-B12B-60F27E1385FA}" dt="2019-10-21T17:45:45.731" v="1" actId="20577"/>
        <pc:sldMkLst>
          <pc:docMk/>
          <pc:sldMk cId="316610995" sldId="256"/>
        </pc:sldMkLst>
        <pc:spChg chg="mod">
          <ac:chgData name="Hans Le Roy" userId="81af80aba6ff6326" providerId="LiveId" clId="{7F85758F-CA80-477B-B12B-60F27E1385FA}" dt="2019-10-21T17:45:45.731" v="1" actId="20577"/>
          <ac:spMkLst>
            <pc:docMk/>
            <pc:sldMk cId="316610995" sldId="256"/>
            <ac:spMk id="3" creationId="{00000000-0000-0000-0000-000000000000}"/>
          </ac:spMkLst>
        </pc:spChg>
      </pc:sldChg>
    </pc:docChg>
  </pc:docChgLst>
  <pc:docChgLst>
    <pc:chgData name="Hans Le Roy" userId="81af80aba6ff6326" providerId="LiveId" clId="{68166F73-1760-4FB9-BD37-5A77762BE7C8}"/>
  </pc:docChgLst>
  <pc:docChgLst>
    <pc:chgData name="Hans Le Roy" userId="81af80aba6ff6326" providerId="LiveId" clId="{2617F75D-F719-496B-85FE-543B406D346C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F7687-CAC8-4A76-ABC2-D619B7ED188C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1CDD-05A9-41C8-B898-8BCC8822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3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1CDD-05A9-41C8-B898-8BCC88229F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1CDD-05A9-41C8-B898-8BCC88229F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33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hape 4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E17FFCCB-0707-4A92-A874-2FB18DAB0383}" type="slidenum">
              <a:rPr lang="en-US" altLang="en-US" sz="1300" smtClean="0">
                <a:latin typeface="Arial" panose="020B0604020202020204" pitchFamily="34" charset="0"/>
              </a:rPr>
              <a:pPr/>
              <a:t>4</a:t>
            </a:fld>
            <a:endParaRPr lang="nl-NL" altLang="en-US" sz="1300">
              <a:latin typeface="Arial" panose="020B0604020202020204" pitchFamily="34" charset="0"/>
            </a:endParaRPr>
          </a:p>
        </p:txBody>
      </p:sp>
      <p:sp>
        <p:nvSpPr>
          <p:cNvPr id="43011" name="Shape 5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>
                <a:latin typeface="Arial" pitchFamily="34" charset="0"/>
              </a:rPr>
              <a:t>1. Inleiding: Wat is wetenschap?</a:t>
            </a:r>
            <a:endParaRPr lang="en-US">
              <a:latin typeface="Arial" pitchFamily="34" charset="0"/>
            </a:endParaRPr>
          </a:p>
        </p:txBody>
      </p:sp>
      <p:sp>
        <p:nvSpPr>
          <p:cNvPr id="43012" name="Shape 6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pitchFamily="34" charset="0"/>
              </a:rPr>
              <a:t>Evidence Based Practice 1 : ICT</a:t>
            </a:r>
          </a:p>
        </p:txBody>
      </p:sp>
      <p:sp>
        <p:nvSpPr>
          <p:cNvPr id="89093" name="Rectangle 4096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89094" name="Rectangle 4096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1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0972" name="Title 40971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0973" name="Subtitle 4097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8312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518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7249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6122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0425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8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37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4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2740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3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3205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646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9665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937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7" name="Rectangle 39938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8" name="Rectangle 39939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9" name="Rectangle 39940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0" name="Rectangle 39941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1" name="Rectangle 39942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2" name="Rectangle 39943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3" name="Rectangle 39944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4" name="Rectangle 399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035" name="Rectangle 39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B3BAAADA-C88B-4832-B63C-19CF0B4C7565}" type="datetime1">
              <a:rPr lang="en-US" smtClean="0"/>
              <a:t>10/23/2019</a:t>
            </a:fld>
            <a:endParaRPr lang="en-US"/>
          </a:p>
        </p:txBody>
      </p:sp>
      <p:sp>
        <p:nvSpPr>
          <p:cNvPr id="1036" name="Rectangle 39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9949" name="Slide Number Placeholder 39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fld id="{1103D9FD-488F-4DE7-A6CE-5A1BD208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6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hatculture.com/offbeat/35-false-facts-wrongly-believe-1.php/1" TargetMode="External"/><Relationship Id="rId2" Type="http://schemas.openxmlformats.org/officeDocument/2006/relationships/hyperlink" Target="http://viraltotal.com/cosas-que-creias-que-eran-verda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Investigación científica</a:t>
            </a:r>
            <a:r>
              <a:rPr lang="es-ES" noProof="0"/>
              <a:t>: </a:t>
            </a:r>
            <a:r>
              <a:rPr lang="es-ES" noProof="0" smtClean="0"/>
              <a:t>apuntes</a:t>
            </a:r>
            <a:endParaRPr lang="es-E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/>
              <a:t>Hans Le Roy</a:t>
            </a:r>
          </a:p>
          <a:p>
            <a:r>
              <a:rPr lang="es-ES" noProof="0" dirty="0" err="1"/>
              <a:t>Odisee</a:t>
            </a:r>
            <a:r>
              <a:rPr lang="es-ES" noProof="0"/>
              <a:t> Bruselas</a:t>
            </a:r>
            <a:endParaRPr lang="es-ES" noProof="0" dirty="0"/>
          </a:p>
          <a:p>
            <a:r>
              <a:rPr lang="es-ES" noProof="0" dirty="0"/>
              <a:t>hlrnet.com/</a:t>
            </a:r>
            <a:r>
              <a:rPr lang="es-ES" noProof="0" dirty="0" err="1"/>
              <a:t>sites</a:t>
            </a:r>
            <a:r>
              <a:rPr lang="es-ES" noProof="0" dirty="0"/>
              <a:t>/</a:t>
            </a:r>
            <a:r>
              <a:rPr lang="es-ES" noProof="0" dirty="0" err="1"/>
              <a:t>bet</a:t>
            </a:r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0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2FE74D-63EC-4DFC-A631-A3FC68ACF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Buscar</a:t>
            </a:r>
            <a:r>
              <a:rPr lang="nl-BE" dirty="0"/>
              <a:t> &gt;&lt; </a:t>
            </a:r>
            <a:r>
              <a:rPr lang="nl-BE" dirty="0" err="1"/>
              <a:t>investigar</a:t>
            </a:r>
            <a:endParaRPr lang="es-E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92D851-463A-4016-A41C-6A6830CF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Buscar</a:t>
            </a:r>
            <a:endParaRPr lang="nl-BE" dirty="0"/>
          </a:p>
          <a:p>
            <a:pPr lvl="1"/>
            <a:r>
              <a:rPr lang="nl-BE" dirty="0"/>
              <a:t>En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diccionario</a:t>
            </a:r>
            <a:r>
              <a:rPr lang="nl-BE" dirty="0"/>
              <a:t> o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enciclopedia</a:t>
            </a:r>
            <a:endParaRPr lang="nl-BE" dirty="0"/>
          </a:p>
          <a:p>
            <a:pPr lvl="1"/>
            <a:r>
              <a:rPr lang="nl-BE" dirty="0" err="1"/>
              <a:t>Conocimiento</a:t>
            </a:r>
            <a:r>
              <a:rPr lang="nl-BE" dirty="0"/>
              <a:t> </a:t>
            </a:r>
            <a:r>
              <a:rPr lang="nl-BE" dirty="0" err="1"/>
              <a:t>ya</a:t>
            </a:r>
            <a:r>
              <a:rPr lang="nl-BE" dirty="0"/>
              <a:t> existente (</a:t>
            </a:r>
            <a:r>
              <a:rPr lang="nl-BE" dirty="0" err="1"/>
              <a:t>cosas</a:t>
            </a:r>
            <a:r>
              <a:rPr lang="nl-BE" dirty="0"/>
              <a:t> que yo no sé, </a:t>
            </a:r>
            <a:r>
              <a:rPr lang="nl-BE" dirty="0" err="1"/>
              <a:t>ya</a:t>
            </a:r>
            <a:r>
              <a:rPr lang="nl-BE" dirty="0"/>
              <a:t> no sé, no sé </a:t>
            </a:r>
            <a:r>
              <a:rPr lang="nl-BE" dirty="0" err="1"/>
              <a:t>aún</a:t>
            </a:r>
            <a:r>
              <a:rPr lang="nl-BE" dirty="0"/>
              <a:t>)</a:t>
            </a:r>
          </a:p>
          <a:p>
            <a:r>
              <a:rPr lang="nl-BE" dirty="0" err="1"/>
              <a:t>Investigar</a:t>
            </a:r>
            <a:endParaRPr lang="nl-BE" dirty="0"/>
          </a:p>
          <a:p>
            <a:pPr lvl="1"/>
            <a:r>
              <a:rPr lang="nl-BE" dirty="0"/>
              <a:t>Como TO, </a:t>
            </a:r>
            <a:r>
              <a:rPr lang="nl-BE" dirty="0" err="1"/>
              <a:t>como</a:t>
            </a:r>
            <a:r>
              <a:rPr lang="nl-BE" dirty="0"/>
              <a:t> </a:t>
            </a:r>
            <a:r>
              <a:rPr lang="nl-BE" dirty="0" err="1"/>
              <a:t>enfermero</a:t>
            </a:r>
            <a:r>
              <a:rPr lang="nl-BE" dirty="0"/>
              <a:t>, </a:t>
            </a:r>
            <a:r>
              <a:rPr lang="nl-BE" dirty="0" err="1"/>
              <a:t>como</a:t>
            </a:r>
            <a:r>
              <a:rPr lang="nl-BE" dirty="0"/>
              <a:t> </a:t>
            </a:r>
            <a:r>
              <a:rPr lang="nl-BE" dirty="0" err="1"/>
              <a:t>médico</a:t>
            </a:r>
            <a:endParaRPr lang="nl-BE" dirty="0"/>
          </a:p>
          <a:p>
            <a:pPr lvl="1"/>
            <a:r>
              <a:rPr lang="nl-BE" dirty="0" err="1"/>
              <a:t>Construir</a:t>
            </a:r>
            <a:r>
              <a:rPr lang="nl-BE" dirty="0"/>
              <a:t> </a:t>
            </a:r>
            <a:r>
              <a:rPr lang="nl-BE" dirty="0" err="1"/>
              <a:t>conocimiento</a:t>
            </a:r>
            <a:endParaRPr lang="es-E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41C55C0-1CD6-41D4-BD65-C7B842ED2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52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2FE74D-63EC-4DFC-A631-A3FC68ACF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Buscar</a:t>
            </a:r>
            <a:r>
              <a:rPr lang="nl-BE" dirty="0"/>
              <a:t> &gt;&lt; </a:t>
            </a:r>
            <a:r>
              <a:rPr lang="nl-BE" dirty="0" err="1"/>
              <a:t>investigar</a:t>
            </a:r>
            <a:endParaRPr lang="es-E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92D851-463A-4016-A41C-6A6830CF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Buscar</a:t>
            </a:r>
            <a:endParaRPr lang="nl-BE" dirty="0"/>
          </a:p>
          <a:p>
            <a:pPr lvl="1"/>
            <a:r>
              <a:rPr lang="nl-BE" dirty="0"/>
              <a:t>¿Qué es? ¿Qué no es?</a:t>
            </a:r>
          </a:p>
          <a:p>
            <a:r>
              <a:rPr lang="nl-BE" dirty="0" err="1"/>
              <a:t>Investigar</a:t>
            </a:r>
            <a:endParaRPr lang="nl-BE" dirty="0"/>
          </a:p>
          <a:p>
            <a:pPr lvl="1"/>
            <a:r>
              <a:rPr lang="nl-BE" dirty="0"/>
              <a:t>¿Con qué </a:t>
            </a:r>
            <a:r>
              <a:rPr lang="nl-BE" dirty="0" err="1"/>
              <a:t>frecuencia</a:t>
            </a:r>
            <a:r>
              <a:rPr lang="nl-BE" dirty="0"/>
              <a:t> </a:t>
            </a:r>
            <a:r>
              <a:rPr lang="nl-BE" dirty="0" err="1"/>
              <a:t>ocurre</a:t>
            </a:r>
            <a:r>
              <a:rPr lang="nl-BE" dirty="0"/>
              <a:t> + en qué </a:t>
            </a:r>
            <a:r>
              <a:rPr lang="nl-BE" dirty="0" err="1"/>
              <a:t>contexto</a:t>
            </a:r>
            <a:r>
              <a:rPr lang="nl-BE" dirty="0"/>
              <a:t>? </a:t>
            </a:r>
          </a:p>
          <a:p>
            <a:pPr lvl="1"/>
            <a:r>
              <a:rPr lang="nl-BE" dirty="0"/>
              <a:t>¿</a:t>
            </a:r>
            <a:r>
              <a:rPr lang="nl-BE" dirty="0" err="1"/>
              <a:t>Causas</a:t>
            </a:r>
            <a:r>
              <a:rPr lang="nl-BE" dirty="0"/>
              <a:t> y </a:t>
            </a:r>
            <a:r>
              <a:rPr lang="nl-BE" dirty="0" err="1"/>
              <a:t>consecuencias</a:t>
            </a:r>
            <a:r>
              <a:rPr lang="nl-BE" dirty="0"/>
              <a:t> </a:t>
            </a:r>
            <a:r>
              <a:rPr lang="nl-BE" dirty="0" err="1"/>
              <a:t>posibles</a:t>
            </a:r>
            <a:r>
              <a:rPr lang="nl-BE" dirty="0"/>
              <a:t>?</a:t>
            </a:r>
          </a:p>
          <a:p>
            <a:pPr lvl="1"/>
            <a:r>
              <a:rPr lang="nl-BE" dirty="0" err="1"/>
              <a:t>Comparar</a:t>
            </a:r>
            <a:r>
              <a:rPr lang="nl-BE" dirty="0"/>
              <a:t> dos o </a:t>
            </a:r>
            <a:r>
              <a:rPr lang="nl-BE" dirty="0" err="1"/>
              <a:t>más</a:t>
            </a:r>
            <a:r>
              <a:rPr lang="nl-BE" dirty="0"/>
              <a:t> </a:t>
            </a:r>
            <a:r>
              <a:rPr lang="nl-BE" dirty="0" err="1"/>
              <a:t>problemas</a:t>
            </a:r>
            <a:r>
              <a:rPr lang="nl-BE" dirty="0"/>
              <a:t> / </a:t>
            </a:r>
            <a:r>
              <a:rPr lang="nl-BE" dirty="0" err="1"/>
              <a:t>herramientas</a:t>
            </a:r>
            <a:r>
              <a:rPr lang="nl-BE" dirty="0"/>
              <a:t> / </a:t>
            </a:r>
            <a:r>
              <a:rPr lang="nl-BE" dirty="0" err="1"/>
              <a:t>descripciones</a:t>
            </a:r>
            <a:endParaRPr lang="nl-BE" dirty="0"/>
          </a:p>
          <a:p>
            <a:pPr lvl="1"/>
            <a:r>
              <a:rPr lang="nl-BE" dirty="0"/>
              <a:t>Rol: ¿qué </a:t>
            </a:r>
            <a:r>
              <a:rPr lang="nl-BE" dirty="0" err="1"/>
              <a:t>puedo</a:t>
            </a:r>
            <a:r>
              <a:rPr lang="nl-BE" dirty="0"/>
              <a:t> </a:t>
            </a:r>
            <a:r>
              <a:rPr lang="nl-BE" dirty="0" err="1"/>
              <a:t>hacer</a:t>
            </a:r>
            <a:r>
              <a:rPr lang="nl-BE" dirty="0"/>
              <a:t>?  ¿</a:t>
            </a:r>
            <a:r>
              <a:rPr lang="nl-BE" dirty="0" err="1"/>
              <a:t>cómo</a:t>
            </a:r>
            <a:r>
              <a:rPr lang="nl-BE" dirty="0"/>
              <a:t> </a:t>
            </a:r>
            <a:r>
              <a:rPr lang="nl-BE" dirty="0" err="1"/>
              <a:t>evitar</a:t>
            </a:r>
            <a:r>
              <a:rPr lang="nl-BE" dirty="0"/>
              <a:t> / </a:t>
            </a:r>
            <a:r>
              <a:rPr lang="nl-BE" dirty="0" err="1"/>
              <a:t>fomentar</a:t>
            </a:r>
            <a:r>
              <a:rPr lang="nl-BE" dirty="0"/>
              <a:t>? ¿qué </a:t>
            </a:r>
            <a:r>
              <a:rPr lang="nl-BE" dirty="0" err="1"/>
              <a:t>construir</a:t>
            </a:r>
            <a:r>
              <a:rPr lang="nl-BE"/>
              <a:t>?</a:t>
            </a:r>
            <a:endParaRPr lang="es-E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41C55C0-1CD6-41D4-BD65-C7B842ED2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9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b="1" noProof="0" dirty="0"/>
              <a:t>P</a:t>
            </a:r>
            <a:r>
              <a:rPr lang="es-ES" noProof="0" dirty="0"/>
              <a:t>- Definición del problema o paciente (del modo mas exacto posible). Por ejemplo: pacientes con oxigenoterapia, ulcera por presión, cuidador principal…</a:t>
            </a:r>
          </a:p>
          <a:p>
            <a:r>
              <a:rPr lang="es-ES" b="1" noProof="0" dirty="0"/>
              <a:t>I</a:t>
            </a:r>
            <a:r>
              <a:rPr lang="es-ES" noProof="0" dirty="0"/>
              <a:t>- Intervención que queremos analizar (también definida del modo mas exacto posible). Nos referimos a intervenciones, tratamientos, causas etc. Por ejemplo: utilización del incentivador respiratorio, uso de colchón </a:t>
            </a:r>
            <a:r>
              <a:rPr lang="es-ES" noProof="0" dirty="0" err="1"/>
              <a:t>antiescaras</a:t>
            </a:r>
            <a:r>
              <a:rPr lang="es-ES" noProof="0" dirty="0"/>
              <a:t>, sesiones de educación para la salud…</a:t>
            </a:r>
            <a:br>
              <a:rPr lang="es-ES" noProof="0" dirty="0"/>
            </a:br>
            <a:r>
              <a:rPr lang="es-ES" noProof="0" dirty="0"/>
              <a:t>[taxonomía NIC en enfermería]</a:t>
            </a:r>
          </a:p>
          <a:p>
            <a:r>
              <a:rPr lang="es-ES" b="1" noProof="0" dirty="0"/>
              <a:t>C</a:t>
            </a:r>
            <a:r>
              <a:rPr lang="es-ES" noProof="0" dirty="0"/>
              <a:t>- Intervención de comparación (si procede): A veces compararemos intervenciones en busca de la mejor, otras veces compararemos el hecho de intervenir con el hecho de no intervenir. Y a veces, esta parte puede no ser pertinente.</a:t>
            </a:r>
          </a:p>
          <a:p>
            <a:r>
              <a:rPr lang="es-ES" b="1" noProof="0" dirty="0"/>
              <a:t>O</a:t>
            </a:r>
            <a:r>
              <a:rPr lang="es-ES" noProof="0" dirty="0"/>
              <a:t>- </a:t>
            </a:r>
            <a:r>
              <a:rPr lang="es-ES" noProof="0" dirty="0" err="1"/>
              <a:t>Outcomes</a:t>
            </a:r>
            <a:r>
              <a:rPr lang="es-ES" noProof="0" dirty="0"/>
              <a:t>=Resultados</a:t>
            </a:r>
          </a:p>
          <a:p>
            <a:r>
              <a:rPr lang="es-ES" noProof="0" dirty="0"/>
              <a:t>http://ebevidencia.com/archivos/163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77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Ciencia ‘inútil’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Hay que poder verificar lo que se afirma</a:t>
            </a:r>
          </a:p>
          <a:p>
            <a:r>
              <a:rPr lang="es-ES" noProof="0" dirty="0"/>
              <a:t>Premios </a:t>
            </a:r>
            <a:r>
              <a:rPr lang="es-ES" noProof="0" dirty="0" err="1"/>
              <a:t>Ig</a:t>
            </a:r>
            <a:r>
              <a:rPr lang="es-ES" noProof="0" dirty="0"/>
              <a:t> Nobel</a:t>
            </a:r>
          </a:p>
          <a:p>
            <a:pPr lvl="1"/>
            <a:r>
              <a:rPr lang="es-ES" noProof="0" dirty="0"/>
              <a:t>2011: la urgencia de orinar mejora la toma de decisiones</a:t>
            </a:r>
          </a:p>
          <a:p>
            <a:pPr lvl="1"/>
            <a:r>
              <a:rPr lang="es-ES" noProof="0" dirty="0"/>
              <a:t>2013: escuchar ópera aumenta la esperanza de vida de ratones </a:t>
            </a:r>
            <a:r>
              <a:rPr lang="es-ES" noProof="0" dirty="0" err="1"/>
              <a:t>transplantados</a:t>
            </a:r>
            <a:r>
              <a:rPr lang="es-ES" noProof="0" dirty="0"/>
              <a:t> del corazón</a:t>
            </a:r>
          </a:p>
          <a:p>
            <a:pPr lvl="1"/>
            <a:r>
              <a:rPr lang="es-ES" noProof="0" dirty="0"/>
              <a:t>2015: descocer un huevo</a:t>
            </a:r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93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Elementos de ciencia</a:t>
            </a:r>
          </a:p>
        </p:txBody>
      </p:sp>
      <p:sp>
        <p:nvSpPr>
          <p:cNvPr id="921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Elementos, estructuras, relaciones dentro de sus contextos</a:t>
            </a:r>
          </a:p>
          <a:p>
            <a:pPr marL="457200" indent="-457200"/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Términos sin ambigüedad</a:t>
            </a:r>
          </a:p>
          <a:p>
            <a:pPr marL="457200" indent="-457200"/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Causalidad</a:t>
            </a:r>
          </a:p>
          <a:p>
            <a:pPr marL="457200" indent="-457200"/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EBP pero también </a:t>
            </a:r>
            <a:r>
              <a:rPr lang="es-ES" altLang="en-US" noProof="0" dirty="0" err="1">
                <a:latin typeface="Corbel" panose="020B0503020204020204" pitchFamily="34" charset="0"/>
                <a:cs typeface="Corbel" panose="020B0503020204020204" pitchFamily="34" charset="0"/>
              </a:rPr>
              <a:t>practice-based</a:t>
            </a:r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 </a:t>
            </a:r>
            <a:r>
              <a:rPr lang="es-ES" altLang="en-US" noProof="0" dirty="0" err="1">
                <a:latin typeface="Corbel" panose="020B0503020204020204" pitchFamily="34" charset="0"/>
                <a:cs typeface="Corbel" panose="020B0503020204020204" pitchFamily="34" charset="0"/>
              </a:rPr>
              <a:t>evidence</a:t>
            </a:r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 </a:t>
            </a:r>
          </a:p>
          <a:p>
            <a:pPr marL="914400" lvl="1" indent="-457200"/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Debe tratarse de algo</a:t>
            </a:r>
          </a:p>
          <a:p>
            <a:pPr marL="914400" lvl="1" indent="-457200"/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El conocimiento debe tratarse de algo</a:t>
            </a:r>
          </a:p>
        </p:txBody>
      </p:sp>
    </p:spTree>
    <p:extLst>
      <p:ext uri="{BB962C8B-B14F-4D97-AF65-F5344CB8AC3E}">
        <p14:creationId xmlns:p14="http://schemas.microsoft.com/office/powerpoint/2010/main" val="2650414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Aspecto epistemológicos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s-ES" noProof="0" dirty="0">
                <a:latin typeface="Corbel" panose="020B0503020204020204" pitchFamily="34" charset="0"/>
                <a:ea typeface="+mn-ea"/>
              </a:rPr>
              <a:t>¿La ‘realidad objetiva' ? Es necesario un humano / un experto para ver y decidir</a:t>
            </a:r>
          </a:p>
          <a:p>
            <a:pPr marL="457200" indent="-457200">
              <a:buNone/>
              <a:defRPr/>
            </a:pPr>
            <a:r>
              <a:rPr lang="es-ES" noProof="0" dirty="0">
                <a:latin typeface="Corbel" panose="020B0503020204020204" pitchFamily="34" charset="0"/>
                <a:ea typeface="+mn-ea"/>
              </a:rPr>
              <a:t>LO QUE es</a:t>
            </a:r>
          </a:p>
          <a:p>
            <a:pPr marL="457200" indent="-457200">
              <a:buNone/>
              <a:defRPr/>
            </a:pPr>
            <a:r>
              <a:rPr lang="es-ES" noProof="0" dirty="0">
                <a:latin typeface="Corbel" panose="020B0503020204020204" pitchFamily="34" charset="0"/>
                <a:ea typeface="+mn-ea"/>
              </a:rPr>
              <a:t>CÓMO hacerlo / interpretar / reproducir</a:t>
            </a:r>
          </a:p>
          <a:p>
            <a:pPr marL="457200" indent="-457200">
              <a:buNone/>
              <a:defRPr/>
            </a:pPr>
            <a:r>
              <a:rPr lang="es-ES" noProof="0" dirty="0">
                <a:latin typeface="Corbel" panose="020B0503020204020204" pitchFamily="34" charset="0"/>
                <a:ea typeface="+mn-ea"/>
              </a:rPr>
              <a:t>POR QUÉ intentarlo / hacerlo así / funciona así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F225411-417D-4878-BAE0-88ABE2C601B9}" type="slidenum">
              <a:rPr lang="en-US" altLang="en-US" sz="1200">
                <a:solidFill>
                  <a:srgbClr val="FFFFFF"/>
                </a:solidFill>
                <a:latin typeface="Corbel" panose="020B0503020204020204" pitchFamily="34" charset="0"/>
              </a:rPr>
              <a:pPr/>
              <a:t>15</a:t>
            </a:fld>
            <a:endParaRPr lang="en-US" altLang="en-US" sz="120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32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nl-BE" noProof="0" dirty="0">
                <a:latin typeface="Corbel" panose="020B0503020204020204" pitchFamily="34" charset="0"/>
                <a:cs typeface="Corbel" panose="020B0503020204020204" pitchFamily="34" charset="0"/>
              </a:rPr>
              <a:t>Puntos de atención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Buscar si hace falta</a:t>
            </a:r>
          </a:p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</a:rPr>
              <a:t>En los lugares adecuados</a:t>
            </a:r>
          </a:p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Haciendo referencias</a:t>
            </a:r>
          </a:p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</a:rPr>
              <a:t>Mediante el sistema en uso</a:t>
            </a:r>
          </a:p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Gestionar los datos (bibliográficos, numéricos) de manera adecuada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7CE4B2C-6B49-40C1-BA33-C407DEB9AF4E}" type="slidenum">
              <a:rPr lang="en-US" altLang="en-US" sz="900">
                <a:solidFill>
                  <a:srgbClr val="898989"/>
                </a:solidFill>
              </a:rPr>
              <a:pPr/>
              <a:t>16</a:t>
            </a:fld>
            <a:endParaRPr lang="en-US" altLang="en-US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72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Fundamentos epistemológicos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9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nl-BE" noProof="0" dirty="0">
                <a:latin typeface="Corbel" panose="020B0503020204020204" pitchFamily="34" charset="0"/>
                <a:cs typeface="Corbel" panose="020B0503020204020204" pitchFamily="34" charset="0"/>
              </a:rPr>
              <a:t>Ciencia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Definición</a:t>
            </a:r>
          </a:p>
          <a:p>
            <a:pPr lvl="1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Estudiar algo</a:t>
            </a:r>
          </a:p>
          <a:p>
            <a:pPr lvl="2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Objeto material (cuerpo humano)</a:t>
            </a:r>
          </a:p>
          <a:p>
            <a:pPr lvl="2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Objeto formal</a:t>
            </a:r>
            <a:r>
              <a:rPr lang="es-ES" altLang="nl-BE" noProof="0" dirty="0">
                <a:latin typeface="Corbel" panose="020B0503020204020204" pitchFamily="34" charset="0"/>
              </a:rPr>
              <a:t>: perspectiva (disfuncionamiento)</a:t>
            </a:r>
            <a:endParaRPr lang="es-ES" altLang="nl-BE" noProof="0" dirty="0">
              <a:latin typeface="Corbel" panose="020B0503020204020204" pitchFamily="34" charset="0"/>
              <a:ea typeface="+mn-ea"/>
            </a:endParaRPr>
          </a:p>
          <a:p>
            <a:pPr lvl="1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Método: detectar causalidad</a:t>
            </a:r>
          </a:p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Paradigma científico</a:t>
            </a:r>
          </a:p>
          <a:p>
            <a:pPr lvl="1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Conjunto de métodos, perspectivas, modelos, estrategias para construir y juntar conocimientos</a:t>
            </a:r>
          </a:p>
          <a:p>
            <a:pPr lvl="1">
              <a:buFont typeface="Arial"/>
              <a:buChar char="•"/>
              <a:defRPr/>
            </a:pPr>
            <a:endParaRPr lang="es-ES" altLang="nl-BE" noProof="0" dirty="0">
              <a:latin typeface="Corbel" panose="020B0503020204020204" pitchFamily="34" charset="0"/>
              <a:ea typeface="+mn-ea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64D16C6-F991-46E4-B88E-999B3A736D14}" type="slidenum">
              <a:rPr lang="en-US" altLang="en-US" sz="900">
                <a:solidFill>
                  <a:srgbClr val="898989"/>
                </a:solidFill>
              </a:rPr>
              <a:pPr/>
              <a:t>3</a:t>
            </a:fld>
            <a:endParaRPr lang="en-US" altLang="en-US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26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hape 1126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Ver &gt; saber &gt; decir &gt; saber hacer</a:t>
            </a:r>
          </a:p>
        </p:txBody>
      </p:sp>
      <p:sp>
        <p:nvSpPr>
          <p:cNvPr id="88067" name="Shape 1126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altLang="en-US" noProof="0" dirty="0">
                <a:latin typeface="Corbel" panose="020B0503020204020204" pitchFamily="34" charset="0"/>
                <a:cs typeface="Corbel" panose="020B0503020204020204" pitchFamily="34" charset="0"/>
              </a:rPr>
              <a:t> </a:t>
            </a:r>
          </a:p>
        </p:txBody>
      </p:sp>
      <p:sp>
        <p:nvSpPr>
          <p:cNvPr id="88068" name="Rectangle 6146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defRPr sz="3000" b="1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  <a:ea typeface="Corbel" panose="020B0503020204020204" pitchFamily="34" charset="0"/>
                <a:cs typeface="Corbel" panose="020B05030202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_tradnl" altLang="en-US" sz="1800" b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8069" name="Rectangle 6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957" y="2017713"/>
            <a:ext cx="3121025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752443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nl-BE" noProof="0" dirty="0">
                <a:latin typeface="Corbel" panose="020B0503020204020204" pitchFamily="34" charset="0"/>
                <a:cs typeface="Corbel" panose="020B0503020204020204" pitchFamily="34" charset="0"/>
              </a:rPr>
              <a:t>Contexto y perspectiva</a:t>
            </a:r>
          </a:p>
        </p:txBody>
      </p:sp>
      <p:sp>
        <p:nvSpPr>
          <p:cNvPr id="90115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nl-BE" noProof="0" dirty="0">
                <a:latin typeface="Corbel" panose="020B0503020204020204" pitchFamily="34" charset="0"/>
                <a:cs typeface="Corbel" panose="020B0503020204020204" pitchFamily="34" charset="0"/>
              </a:rPr>
              <a:t> </a:t>
            </a:r>
          </a:p>
        </p:txBody>
      </p:sp>
      <p:pic>
        <p:nvPicPr>
          <p:cNvPr id="90116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4203052"/>
            <a:ext cx="863600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7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917" y="1828946"/>
            <a:ext cx="2201863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8" name="Picture 2" descr="http://bp2.blogger.com/_yrewdp3k55Q/R8b6XNoy0jI/AAAAAAAAAZA/AmwQsrMYJ78/s400/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792249"/>
            <a:ext cx="38100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9" name="Picture 4" descr="http://bp0.blogger.com/_yrewdp3k55Q/R8byztoy0hI/AAAAAAAAAYw/uvwjBDU6yfQ/s400/2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268" y="1266539"/>
            <a:ext cx="38100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24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Filtros en el conocimiento y la acción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noProof="0" dirty="0"/>
              <a:t>Percepción</a:t>
            </a:r>
          </a:p>
          <a:p>
            <a:pPr lvl="1"/>
            <a:r>
              <a:rPr lang="es-ES" noProof="0" dirty="0"/>
              <a:t>Gafas </a:t>
            </a:r>
          </a:p>
          <a:p>
            <a:r>
              <a:rPr lang="es-ES" noProof="0" dirty="0"/>
              <a:t>Lingüísticos</a:t>
            </a:r>
          </a:p>
          <a:p>
            <a:pPr lvl="1"/>
            <a:r>
              <a:rPr lang="es-ES" noProof="0" dirty="0"/>
              <a:t>Sapir-Whorf</a:t>
            </a:r>
          </a:p>
          <a:p>
            <a:pPr lvl="1"/>
            <a:r>
              <a:rPr lang="es-ES" noProof="0" dirty="0"/>
              <a:t>Importancia de la terminología</a:t>
            </a:r>
          </a:p>
          <a:p>
            <a:r>
              <a:rPr lang="es-ES" noProof="0" dirty="0"/>
              <a:t>Contexto social</a:t>
            </a:r>
          </a:p>
          <a:p>
            <a:pPr lvl="1"/>
            <a:r>
              <a:rPr lang="es-ES" noProof="0" dirty="0"/>
              <a:t>Uniforme</a:t>
            </a:r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21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Afirmaciones científicas y otras que no lo 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noProof="0" dirty="0"/>
              <a:t>La tierra gira alrededor del sol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El átomo se compone de un núcleo alrededor del cual gravitan electronos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1+1 = 2</a:t>
            </a:r>
          </a:p>
          <a:p>
            <a:pPr marL="514350" indent="-514350">
              <a:buFont typeface="+mj-lt"/>
              <a:buAutoNum type="arabicPeriod"/>
            </a:pPr>
            <a:r>
              <a:rPr lang="es-ES" noProof="0" dirty="0"/>
              <a:t>El agua hierve a 100 grados centígrados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4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Lo que uno ‘sabe’ no siempre es verdadero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600" noProof="0" dirty="0"/>
              <a:t>Prácticamente Todo El Mundo Piensan Que Estas Cosas Son Verdad… Pero Estamos Muy, Muy Equivocados - </a:t>
            </a:r>
            <a:r>
              <a:rPr lang="es-ES" sz="1600" noProof="0" dirty="0">
                <a:hlinkClick r:id="rId2"/>
              </a:rPr>
              <a:t>http://viraltotal.com/cosas-que-creias-que-eran-verdad/</a:t>
            </a:r>
            <a:r>
              <a:rPr lang="es-ES" sz="1600" noProof="0" dirty="0"/>
              <a:t>  - </a:t>
            </a:r>
            <a:r>
              <a:rPr lang="es-ES" sz="1600" noProof="0" dirty="0">
                <a:hlinkClick r:id="rId3"/>
              </a:rPr>
              <a:t>http://whatculture.com/offbeat/35-false-facts-wrongly-believe-1.php/1</a:t>
            </a:r>
            <a:r>
              <a:rPr lang="es-ES" sz="1600" noProof="0" dirty="0"/>
              <a:t> 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La Gran Muralla China se ve desde el espacio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El pescado del sushi se corta vivo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Quebrarse los dedos provoca artritis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Cabello y uñas siguen creciendo después de morir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La vitamina C es útil para luchar contra el resfriado común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La memoria del pez dorado común es sólo de unos segundos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El Monte Everest es la montaña más alta del mundo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Los aviones vacían los depósitos de sus inodoros en pleno vuelo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Los pingüinos forman una pareja para toda la vida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Sólo usamos el 10% de nuestros cerebros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Los murciélagos son ciegos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Los toros odian el color rojo</a:t>
            </a:r>
          </a:p>
          <a:p>
            <a:pPr>
              <a:buFont typeface="+mj-lt"/>
              <a:buAutoNum type="arabicPeriod"/>
            </a:pPr>
            <a:r>
              <a:rPr lang="es-ES" sz="1600" noProof="0" dirty="0"/>
              <a:t>Después de comer hay que esperar una hora antes de bañarse.</a:t>
            </a:r>
          </a:p>
          <a:p>
            <a:pPr marL="0" indent="0">
              <a:buNone/>
            </a:pPr>
            <a:endParaRPr lang="es-ES" sz="16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6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nl-BE" noProof="0" dirty="0" err="1">
                <a:latin typeface="Corbel" panose="020B0503020204020204" pitchFamily="34" charset="0"/>
                <a:cs typeface="Corbel" panose="020B0503020204020204" pitchFamily="34" charset="0"/>
              </a:rPr>
              <a:t>Evidence</a:t>
            </a:r>
            <a:r>
              <a:rPr lang="es-ES" altLang="nl-BE" noProof="0" dirty="0">
                <a:latin typeface="Corbel" panose="020B0503020204020204" pitchFamily="34" charset="0"/>
                <a:cs typeface="Corbel" panose="020B0503020204020204" pitchFamily="34" charset="0"/>
              </a:rPr>
              <a:t> </a:t>
            </a:r>
            <a:r>
              <a:rPr lang="es-ES" altLang="nl-BE" noProof="0" dirty="0" err="1">
                <a:latin typeface="Corbel" panose="020B0503020204020204" pitchFamily="34" charset="0"/>
                <a:cs typeface="Corbel" panose="020B0503020204020204" pitchFamily="34" charset="0"/>
              </a:rPr>
              <a:t>Based</a:t>
            </a:r>
            <a:r>
              <a:rPr lang="es-ES" altLang="nl-BE" noProof="0" dirty="0">
                <a:latin typeface="Corbel" panose="020B0503020204020204" pitchFamily="34" charset="0"/>
                <a:cs typeface="Corbel" panose="020B0503020204020204" pitchFamily="34" charset="0"/>
              </a:rPr>
              <a:t> </a:t>
            </a:r>
            <a:r>
              <a:rPr lang="es-ES" altLang="nl-BE" noProof="0" dirty="0" err="1">
                <a:latin typeface="Corbel" panose="020B0503020204020204" pitchFamily="34" charset="0"/>
                <a:cs typeface="Corbel" panose="020B0503020204020204" pitchFamily="34" charset="0"/>
              </a:rPr>
              <a:t>Practice</a:t>
            </a:r>
            <a:endParaRPr lang="es-ES" altLang="nl-BE" noProof="0" dirty="0">
              <a:latin typeface="Corbel" panose="020B0503020204020204" pitchFamily="34" charset="0"/>
              <a:cs typeface="Corbel" panose="020B0503020204020204" pitchFamily="34" charset="0"/>
            </a:endParaRP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Estudio clínico</a:t>
            </a:r>
          </a:p>
          <a:p>
            <a:pPr lvl="1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Pacientes divididos en dos grupos</a:t>
            </a:r>
          </a:p>
          <a:p>
            <a:pPr lvl="1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</a:rPr>
              <a:t>Un grupo con tratamiento, otro con placebo o sin tratamiento</a:t>
            </a:r>
            <a:endParaRPr lang="es-ES" altLang="nl-BE" noProof="0" dirty="0">
              <a:latin typeface="Corbel" panose="020B0503020204020204" pitchFamily="34" charset="0"/>
              <a:ea typeface="+mn-ea"/>
            </a:endParaRPr>
          </a:p>
          <a:p>
            <a:pPr lvl="1">
              <a:buFont typeface="Arial"/>
              <a:buChar char="•"/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¿Diferencia estadísticamente </a:t>
            </a:r>
            <a:r>
              <a:rPr lang="es-ES" altLang="nl-BE" noProof="0" dirty="0" err="1">
                <a:latin typeface="Corbel" panose="020B0503020204020204" pitchFamily="34" charset="0"/>
                <a:ea typeface="+mn-ea"/>
              </a:rPr>
              <a:t>significative</a:t>
            </a: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?</a:t>
            </a:r>
          </a:p>
          <a:p>
            <a:pPr>
              <a:defRPr/>
            </a:pPr>
            <a:r>
              <a:rPr lang="es-ES" altLang="nl-BE" noProof="0" dirty="0" err="1">
                <a:latin typeface="Corbel" panose="020B0503020204020204" pitchFamily="34" charset="0"/>
                <a:ea typeface="+mn-ea"/>
              </a:rPr>
              <a:t>Evidence</a:t>
            </a: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 </a:t>
            </a:r>
            <a:r>
              <a:rPr lang="es-ES" altLang="nl-BE" noProof="0" dirty="0" err="1">
                <a:latin typeface="Corbel" panose="020B0503020204020204" pitchFamily="34" charset="0"/>
                <a:ea typeface="+mn-ea"/>
              </a:rPr>
              <a:t>Based</a:t>
            </a: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 </a:t>
            </a:r>
            <a:r>
              <a:rPr lang="es-ES" altLang="nl-BE" noProof="0" dirty="0" err="1">
                <a:latin typeface="Corbel" panose="020B0503020204020204" pitchFamily="34" charset="0"/>
                <a:ea typeface="+mn-ea"/>
              </a:rPr>
              <a:t>Practice</a:t>
            </a:r>
            <a:endParaRPr lang="es-ES" altLang="nl-BE" noProof="0" dirty="0">
              <a:latin typeface="Corbel" panose="020B0503020204020204" pitchFamily="34" charset="0"/>
              <a:ea typeface="+mn-ea"/>
            </a:endParaRPr>
          </a:p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Publicado después de control por pares</a:t>
            </a:r>
          </a:p>
          <a:p>
            <a:pPr>
              <a:defRPr/>
            </a:pPr>
            <a:r>
              <a:rPr lang="es-ES" altLang="nl-BE" noProof="0" dirty="0">
                <a:latin typeface="Corbel" panose="020B0503020204020204" pitchFamily="34" charset="0"/>
                <a:ea typeface="+mn-ea"/>
              </a:rPr>
              <a:t>Referencia bibliográfica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1F8B0F0-4B2A-4423-984E-6033F280007B}" type="slidenum">
              <a:rPr lang="en-US" altLang="en-US" sz="900">
                <a:solidFill>
                  <a:srgbClr val="898989"/>
                </a:solidFill>
              </a:rPr>
              <a:pPr/>
              <a:t>9</a:t>
            </a:fld>
            <a:endParaRPr lang="en-US" altLang="en-US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135116"/>
      </p:ext>
    </p:extLst>
  </p:cSld>
  <p:clrMapOvr>
    <a:masterClrMapping/>
  </p:clrMapOvr>
</p:sld>
</file>

<file path=ppt/theme/theme1.xml><?xml version="1.0" encoding="utf-8"?>
<a:theme xmlns:a="http://schemas.openxmlformats.org/drawingml/2006/main" name="ren-gt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Recoger y analizar datos a fines de estudio</Template>
  <TotalTime>5</TotalTime>
  <Words>641</Words>
  <Application>Microsoft Office PowerPoint</Application>
  <PresentationFormat>Widescreen</PresentationFormat>
  <Paragraphs>117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Corbel</vt:lpstr>
      <vt:lpstr>Tahoma</vt:lpstr>
      <vt:lpstr>Times New Roman</vt:lpstr>
      <vt:lpstr>Wingdings</vt:lpstr>
      <vt:lpstr>ren-gt</vt:lpstr>
      <vt:lpstr>Investigación científica: apuntes</vt:lpstr>
      <vt:lpstr>Fundamentos epistemológicos</vt:lpstr>
      <vt:lpstr>Ciencia</vt:lpstr>
      <vt:lpstr>Ver &gt; saber &gt; decir &gt; saber hacer</vt:lpstr>
      <vt:lpstr>Contexto y perspectiva</vt:lpstr>
      <vt:lpstr>Filtros en el conocimiento y la acción</vt:lpstr>
      <vt:lpstr>Afirmaciones científicas y otras que no lo son</vt:lpstr>
      <vt:lpstr>Lo que uno ‘sabe’ no siempre es verdadero</vt:lpstr>
      <vt:lpstr>Evidence Based Practice</vt:lpstr>
      <vt:lpstr>Buscar &gt;&lt; investigar</vt:lpstr>
      <vt:lpstr>Buscar &gt;&lt; investigar</vt:lpstr>
      <vt:lpstr>PICO</vt:lpstr>
      <vt:lpstr>Ciencia ‘inútil’</vt:lpstr>
      <vt:lpstr>Elementos de ciencia</vt:lpstr>
      <vt:lpstr>Aspecto epistemológicos</vt:lpstr>
      <vt:lpstr>Puntos de atención</vt:lpstr>
    </vt:vector>
  </TitlesOfParts>
  <Company>ODISEE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científica: apuntes</dc:title>
  <dc:creator>Hans Le Roy</dc:creator>
  <cp:lastModifiedBy>Hans Le Roy</cp:lastModifiedBy>
  <cp:revision>30</cp:revision>
  <dcterms:created xsi:type="dcterms:W3CDTF">2015-10-19T11:06:53Z</dcterms:created>
  <dcterms:modified xsi:type="dcterms:W3CDTF">2019-10-23T10:07:16Z</dcterms:modified>
</cp:coreProperties>
</file>