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3" r:id="rId17"/>
    <p:sldId id="274" r:id="rId18"/>
    <p:sldId id="275" r:id="rId1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99" d="100"/>
          <a:sy n="99" d="100"/>
        </p:scale>
        <p:origin x="258" y="90"/>
      </p:cViewPr>
      <p:guideLst/>
    </p:cSldViewPr>
  </p:slideViewPr>
  <p:outlineViewPr>
    <p:cViewPr>
      <p:scale>
        <a:sx n="33" d="100"/>
        <a:sy n="33" d="100"/>
      </p:scale>
      <p:origin x="0" y="-104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 Le Roy" userId="81af80aba6ff6326" providerId="LiveId" clId="{1A79799D-FA80-4503-8A07-03B329E2970F}"/>
  </pc:docChgLst>
  <pc:docChgLst>
    <pc:chgData name="Hans Le Roy" userId="81af80aba6ff6326" providerId="LiveId" clId="{7FB14D1B-6521-4160-A7FC-CDBD1564DB76}"/>
  </pc:docChgLst>
  <pc:docChgLst>
    <pc:chgData name="Hans Le Roy" userId="81af80aba6ff6326" providerId="LiveId" clId="{BCC3FBB3-5D99-4757-9B21-81D0DEC2A671}"/>
    <pc:docChg chg="modSld">
      <pc:chgData name="Hans Le Roy" userId="81af80aba6ff6326" providerId="LiveId" clId="{BCC3FBB3-5D99-4757-9B21-81D0DEC2A671}" dt="2019-10-21T17:45:27.430" v="1" actId="20577"/>
      <pc:docMkLst>
        <pc:docMk/>
      </pc:docMkLst>
      <pc:sldChg chg="modSp">
        <pc:chgData name="Hans Le Roy" userId="81af80aba6ff6326" providerId="LiveId" clId="{BCC3FBB3-5D99-4757-9B21-81D0DEC2A671}" dt="2019-10-21T17:45:27.430" v="1" actId="20577"/>
        <pc:sldMkLst>
          <pc:docMk/>
          <pc:sldMk cId="3804350095" sldId="256"/>
        </pc:sldMkLst>
        <pc:spChg chg="mod">
          <ac:chgData name="Hans Le Roy" userId="81af80aba6ff6326" providerId="LiveId" clId="{BCC3FBB3-5D99-4757-9B21-81D0DEC2A671}" dt="2019-10-21T17:45:27.430" v="1" actId="20577"/>
          <ac:spMkLst>
            <pc:docMk/>
            <pc:sldMk cId="3804350095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0A996-A71B-4F4A-9CAE-110F8E915A50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C0960-D4B7-4EE7-9DDD-CE0D94F2051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8304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0972" name="Title 40971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0973" name="Subtitle 4097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BE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371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740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139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083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202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8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450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4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3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116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8170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113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937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7" name="Rectangle 39938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8" name="Rectangle 39939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9" name="Rectangle 39940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0" name="Rectangle 39941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1" name="Rectangle 39942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2" name="Rectangle 39943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3" name="Rectangle 39944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1034" name="Rectangle 399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035" name="Rectangle 39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818A03C3-D28F-4562-B980-56FAC93A0D67}" type="datetimeFigureOut">
              <a:rPr lang="nl-BE" smtClean="0"/>
              <a:t>23/10/2019</a:t>
            </a:fld>
            <a:endParaRPr lang="nl-BE"/>
          </a:p>
        </p:txBody>
      </p:sp>
      <p:sp>
        <p:nvSpPr>
          <p:cNvPr id="1036" name="Rectangle 39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nl-BE"/>
          </a:p>
        </p:txBody>
      </p:sp>
      <p:sp>
        <p:nvSpPr>
          <p:cNvPr id="39949" name="Slide Number Placeholder 39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fld id="{0851BC04-D29D-456D-9320-F658194544A7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662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Lengua, cultura </a:t>
            </a:r>
            <a:r>
              <a:rPr lang="es-ES" noProof="0"/>
              <a:t>y </a:t>
            </a:r>
            <a:r>
              <a:rPr lang="es-ES" noProof="0" smtClean="0"/>
              <a:t>comunicación</a:t>
            </a:r>
            <a:endParaRPr lang="es-ES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/>
              <a:t>H. Le Roy</a:t>
            </a:r>
          </a:p>
          <a:p>
            <a:r>
              <a:rPr lang="es-ES" dirty="0" err="1"/>
              <a:t>Odisee</a:t>
            </a:r>
            <a:r>
              <a:rPr lang="es-ES"/>
              <a:t> Bruselas</a:t>
            </a:r>
            <a:endParaRPr lang="es-ES" dirty="0"/>
          </a:p>
          <a:p>
            <a:r>
              <a:rPr lang="es-ES" dirty="0"/>
              <a:t>hlrnet.com/</a:t>
            </a:r>
            <a:r>
              <a:rPr lang="es-ES" dirty="0" err="1"/>
              <a:t>sites</a:t>
            </a:r>
            <a:r>
              <a:rPr lang="es-ES" dirty="0"/>
              <a:t>/</a:t>
            </a:r>
            <a:r>
              <a:rPr lang="es-ES" dirty="0" err="1"/>
              <a:t>bet</a:t>
            </a:r>
            <a:r>
              <a:rPr lang="es-ES" dirty="0"/>
              <a:t> 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04350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4: </a:t>
            </a:r>
            <a:r>
              <a:rPr lang="es-ES" baseline="0" noProof="0" dirty="0"/>
              <a:t> parrilla</a:t>
            </a:r>
            <a:r>
              <a:rPr lang="es-ES" noProof="0" dirty="0"/>
              <a:t> 1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663001"/>
              </p:ext>
            </p:extLst>
          </p:nvPr>
        </p:nvGraphicFramePr>
        <p:xfrm>
          <a:off x="620086" y="1498454"/>
          <a:ext cx="10772164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331">
                  <a:extLst>
                    <a:ext uri="{9D8B030D-6E8A-4147-A177-3AD203B41FA5}">
                      <a16:colId xmlns:a16="http://schemas.microsoft.com/office/drawing/2014/main" val="1073745451"/>
                    </a:ext>
                  </a:extLst>
                </a:gridCol>
                <a:gridCol w="989900">
                  <a:extLst>
                    <a:ext uri="{9D8B030D-6E8A-4147-A177-3AD203B41FA5}">
                      <a16:colId xmlns:a16="http://schemas.microsoft.com/office/drawing/2014/main" val="2363585553"/>
                    </a:ext>
                  </a:extLst>
                </a:gridCol>
                <a:gridCol w="1040235">
                  <a:extLst>
                    <a:ext uri="{9D8B030D-6E8A-4147-A177-3AD203B41FA5}">
                      <a16:colId xmlns:a16="http://schemas.microsoft.com/office/drawing/2014/main" val="2958340258"/>
                    </a:ext>
                  </a:extLst>
                </a:gridCol>
                <a:gridCol w="990134">
                  <a:extLst>
                    <a:ext uri="{9D8B030D-6E8A-4147-A177-3AD203B41FA5}">
                      <a16:colId xmlns:a16="http://schemas.microsoft.com/office/drawing/2014/main" val="191099973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310934554"/>
                    </a:ext>
                  </a:extLst>
                </a:gridCol>
                <a:gridCol w="1289342">
                  <a:extLst>
                    <a:ext uri="{9D8B030D-6E8A-4147-A177-3AD203B41FA5}">
                      <a16:colId xmlns:a16="http://schemas.microsoft.com/office/drawing/2014/main" val="810864386"/>
                    </a:ext>
                  </a:extLst>
                </a:gridCol>
                <a:gridCol w="1174458">
                  <a:extLst>
                    <a:ext uri="{9D8B030D-6E8A-4147-A177-3AD203B41FA5}">
                      <a16:colId xmlns:a16="http://schemas.microsoft.com/office/drawing/2014/main" val="82953385"/>
                    </a:ext>
                  </a:extLst>
                </a:gridCol>
                <a:gridCol w="1342239">
                  <a:extLst>
                    <a:ext uri="{9D8B030D-6E8A-4147-A177-3AD203B41FA5}">
                      <a16:colId xmlns:a16="http://schemas.microsoft.com/office/drawing/2014/main" val="2352100997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507823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Verbo</a:t>
                      </a:r>
                      <a:r>
                        <a:rPr lang="nl-BE" dirty="0"/>
                        <a:t> &gt;</a:t>
                      </a:r>
                    </a:p>
                    <a:p>
                      <a:r>
                        <a:rPr lang="nl-BE" dirty="0" err="1"/>
                        <a:t>Sustantivo</a:t>
                      </a:r>
                      <a:r>
                        <a:rPr lang="nl-BE" dirty="0"/>
                        <a:t>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Espero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Exijo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Puedo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No </a:t>
                      </a:r>
                      <a:r>
                        <a:rPr lang="nl-BE" dirty="0" err="1"/>
                        <a:t>puedo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Podría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Debería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No </a:t>
                      </a:r>
                      <a:r>
                        <a:rPr lang="nl-BE" dirty="0" err="1"/>
                        <a:t>debería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Creo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528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una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 err="1"/>
                        <a:t>vida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636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familia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48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los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 err="1"/>
                        <a:t>amigos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132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los </a:t>
                      </a:r>
                      <a:r>
                        <a:rPr lang="nl-BE" dirty="0" err="1"/>
                        <a:t>collegas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6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les </a:t>
                      </a:r>
                      <a:r>
                        <a:rPr lang="nl-BE" dirty="0" err="1"/>
                        <a:t>enemigos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566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lo </a:t>
                      </a:r>
                      <a:r>
                        <a:rPr lang="nl-BE" dirty="0" err="1"/>
                        <a:t>transportes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92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ropa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71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el </a:t>
                      </a:r>
                      <a:r>
                        <a:rPr lang="nl-BE" dirty="0" err="1"/>
                        <a:t>trabajo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439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el </a:t>
                      </a:r>
                      <a:r>
                        <a:rPr lang="nl-BE" dirty="0" err="1"/>
                        <a:t>tiempo</a:t>
                      </a:r>
                      <a:r>
                        <a:rPr lang="nl-BE" dirty="0"/>
                        <a:t> libre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0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salud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97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cocina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422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6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4: parilla 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391519"/>
              </p:ext>
            </p:extLst>
          </p:nvPr>
        </p:nvGraphicFramePr>
        <p:xfrm>
          <a:off x="838200" y="1515232"/>
          <a:ext cx="10515600" cy="486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58108979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1040679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39533011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r>
                        <a:rPr lang="NL-BE" dirty="0" err="1"/>
                        <a:t>Adjectivos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Lo que es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Lo que no es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180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Respetuoso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493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Bonito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22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Feo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139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Peligroso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262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Justo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94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Verídico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895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Cómico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567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Ridiculo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739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b="1" dirty="0"/>
                        <a:t>SUSTANTIVOS</a:t>
                      </a:r>
                      <a:endParaRPr lang="nl-B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332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ciencia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3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NL-BE" dirty="0"/>
                        <a:t>La </a:t>
                      </a:r>
                      <a:r>
                        <a:rPr lang="NL-BE" dirty="0" err="1"/>
                        <a:t>evidenice</a:t>
                      </a:r>
                      <a:r>
                        <a:rPr lang="NL-BE"/>
                        <a:t> </a:t>
                      </a:r>
                      <a:r>
                        <a:rPr lang="NL-BE" dirty="0" err="1"/>
                        <a:t>incuestionable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3297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NL-BE" dirty="0"/>
                        <a:t>Mala / </a:t>
                      </a:r>
                      <a:r>
                        <a:rPr lang="NL-BE" dirty="0" err="1"/>
                        <a:t>buena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suerte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466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330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5: mi cultura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Los grandes valores</a:t>
            </a:r>
          </a:p>
          <a:p>
            <a:r>
              <a:rPr lang="es-ES" noProof="0" dirty="0"/>
              <a:t>Las grandes verdades</a:t>
            </a:r>
          </a:p>
          <a:p>
            <a:r>
              <a:rPr lang="es-ES" noProof="0" dirty="0"/>
              <a:t>Las grandes historias</a:t>
            </a:r>
          </a:p>
          <a:p>
            <a:r>
              <a:rPr lang="es-ES" noProof="0" dirty="0"/>
              <a:t>Las grandes alergias</a:t>
            </a:r>
          </a:p>
        </p:txBody>
      </p:sp>
    </p:spTree>
    <p:extLst>
      <p:ext uri="{BB962C8B-B14F-4D97-AF65-F5344CB8AC3E}">
        <p14:creationId xmlns:p14="http://schemas.microsoft.com/office/powerpoint/2010/main" val="1279930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6: nosotros y los otros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noProof="0" dirty="0"/>
              <a:t>¿Cómo son los “otros”?</a:t>
            </a:r>
          </a:p>
          <a:p>
            <a:pPr lvl="1"/>
            <a:r>
              <a:rPr lang="es-ES" noProof="0" dirty="0"/>
              <a:t>Franceses, belgas, ingleses, portugueses, estadounidenses, italianos, …</a:t>
            </a:r>
          </a:p>
          <a:p>
            <a:pPr lvl="1"/>
            <a:r>
              <a:rPr lang="es-ES" noProof="0" dirty="0"/>
              <a:t>Funcionarios, médicos, empresarios…</a:t>
            </a:r>
          </a:p>
          <a:p>
            <a:pPr lvl="1"/>
            <a:r>
              <a:rPr lang="es-ES" noProof="0" dirty="0"/>
              <a:t>Estereotipos</a:t>
            </a:r>
          </a:p>
          <a:p>
            <a:pPr lvl="1"/>
            <a:r>
              <a:rPr lang="es-ES" noProof="0" dirty="0"/>
              <a:t>Cosas extrañas</a:t>
            </a:r>
          </a:p>
          <a:p>
            <a:r>
              <a:rPr lang="es-ES" noProof="0" dirty="0"/>
              <a:t>Y yo, ¿quién soy? ¿A qué ‘nosotros’ pertenezco?</a:t>
            </a:r>
          </a:p>
          <a:p>
            <a:r>
              <a:rPr lang="es-ES" noProof="0" dirty="0"/>
              <a:t>¿Cómo nos ven los “otros”?</a:t>
            </a:r>
          </a:p>
          <a:p>
            <a:pPr lvl="1"/>
            <a:r>
              <a:rPr lang="es-ES" dirty="0"/>
              <a:t>Estereotipos</a:t>
            </a:r>
          </a:p>
          <a:p>
            <a:pPr lvl="1"/>
            <a:r>
              <a:rPr lang="es-ES" dirty="0"/>
              <a:t>Cosas extrañas</a:t>
            </a:r>
          </a:p>
          <a:p>
            <a:r>
              <a:rPr lang="es-ES" noProof="0" dirty="0"/>
              <a:t>Descubriendo una descripción del ‘nosotros’</a:t>
            </a:r>
          </a:p>
          <a:p>
            <a:endParaRPr lang="es-ES" noProof="0" dirty="0"/>
          </a:p>
          <a:p>
            <a:endParaRPr lang="es-ES" noProof="0" dirty="0"/>
          </a:p>
          <a:p>
            <a:endParaRPr lang="es-ES" noProof="0" dirty="0"/>
          </a:p>
          <a:p>
            <a:endParaRPr lang="es-ES" noProof="0" dirty="0"/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15915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7: la cultura de los museos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¿Cuáles os parecen ser los museos más importantes de Zaragoza – Aragón – España – fuera de </a:t>
            </a:r>
            <a:r>
              <a:rPr lang="es-ES" dirty="0"/>
              <a:t>España</a:t>
            </a:r>
            <a:r>
              <a:rPr lang="es-ES" noProof="0" dirty="0"/>
              <a:t>?</a:t>
            </a:r>
          </a:p>
          <a:p>
            <a:pPr lvl="1"/>
            <a:r>
              <a:rPr lang="es-ES" noProof="0" dirty="0"/>
              <a:t>¿Qué se puede ver?</a:t>
            </a:r>
          </a:p>
          <a:p>
            <a:pPr lvl="1"/>
            <a:r>
              <a:rPr lang="es-ES" noProof="0" dirty="0"/>
              <a:t>¿Por qué son importantes?</a:t>
            </a:r>
          </a:p>
          <a:p>
            <a:pPr lvl="1"/>
            <a:r>
              <a:rPr lang="es-ES" noProof="0" dirty="0"/>
              <a:t>Experiencias de visita</a:t>
            </a:r>
          </a:p>
          <a:p>
            <a:r>
              <a:rPr lang="es-ES" noProof="0" dirty="0"/>
              <a:t>¿Cuáles </a:t>
            </a:r>
            <a:r>
              <a:rPr lang="es-ES" dirty="0"/>
              <a:t>son los monumentos más importantes de Zaragoza – Aragón – España – fuera de España?</a:t>
            </a:r>
            <a:endParaRPr lang="es-ES" noProof="0" dirty="0"/>
          </a:p>
          <a:p>
            <a:pPr lvl="1"/>
            <a:r>
              <a:rPr lang="es-ES" dirty="0"/>
              <a:t>¿Por qué son importantes?</a:t>
            </a:r>
          </a:p>
          <a:p>
            <a:pPr lvl="1"/>
            <a:r>
              <a:rPr lang="es-ES" dirty="0"/>
              <a:t>Experiencias de visita</a:t>
            </a:r>
            <a:endParaRPr lang="es-ES" noProof="0" dirty="0"/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0812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8: la cultura literaria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Lo que os marcó</a:t>
            </a:r>
          </a:p>
          <a:p>
            <a:r>
              <a:rPr lang="es-ES" noProof="0" dirty="0"/>
              <a:t>Autores</a:t>
            </a:r>
          </a:p>
          <a:p>
            <a:r>
              <a:rPr lang="es-ES" noProof="0" dirty="0"/>
              <a:t>Títulos de libros</a:t>
            </a:r>
          </a:p>
          <a:p>
            <a:r>
              <a:rPr lang="es-ES" noProof="0" dirty="0"/>
              <a:t>Historias</a:t>
            </a:r>
          </a:p>
          <a:p>
            <a:r>
              <a:rPr lang="es-ES" noProof="0" dirty="0"/>
              <a:t>Películas</a:t>
            </a:r>
          </a:p>
        </p:txBody>
      </p:sp>
    </p:spTree>
    <p:extLst>
      <p:ext uri="{BB962C8B-B14F-4D97-AF65-F5344CB8AC3E}">
        <p14:creationId xmlns:p14="http://schemas.microsoft.com/office/powerpoint/2010/main" val="3611443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Etape</a:t>
            </a:r>
            <a:r>
              <a:rPr lang="es-ES" dirty="0"/>
              <a:t> 9: la cultura en acción en nuestras cabezas</a:t>
            </a:r>
            <a:endParaRPr lang="es-E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noProof="0" dirty="0"/>
              <a:t>Clasificar según severidad</a:t>
            </a:r>
          </a:p>
          <a:p>
            <a:r>
              <a:rPr lang="es-ES" noProof="0" dirty="0"/>
              <a:t>Matar a alguien</a:t>
            </a:r>
          </a:p>
          <a:p>
            <a:r>
              <a:rPr lang="es-ES" noProof="0" dirty="0"/>
              <a:t>Matar a alguien en un accidente</a:t>
            </a:r>
          </a:p>
          <a:p>
            <a:r>
              <a:rPr lang="es-ES" dirty="0"/>
              <a:t>Ver morir a alguien y no hacer nada para salvarle la vida</a:t>
            </a:r>
            <a:endParaRPr lang="es-ES" noProof="0" dirty="0"/>
          </a:p>
          <a:p>
            <a:r>
              <a:rPr lang="es-ES" noProof="0" dirty="0"/>
              <a:t>Robar dinero</a:t>
            </a:r>
          </a:p>
          <a:p>
            <a:r>
              <a:rPr lang="es-ES" noProof="0" dirty="0"/>
              <a:t>Robar </a:t>
            </a:r>
            <a:r>
              <a:rPr lang="es-ES" dirty="0"/>
              <a:t>dinero de un gran ladrón</a:t>
            </a:r>
            <a:endParaRPr lang="es-ES" noProof="0" dirty="0"/>
          </a:p>
          <a:p>
            <a:r>
              <a:rPr lang="es-ES" noProof="0" dirty="0"/>
              <a:t>Apoderarse de dinero robado</a:t>
            </a:r>
          </a:p>
        </p:txBody>
      </p:sp>
    </p:spTree>
    <p:extLst>
      <p:ext uri="{BB962C8B-B14F-4D97-AF65-F5344CB8AC3E}">
        <p14:creationId xmlns:p14="http://schemas.microsoft.com/office/powerpoint/2010/main" val="3808765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err="1"/>
              <a:t>Etape</a:t>
            </a:r>
            <a:r>
              <a:rPr lang="es-ES" noProof="0" dirty="0"/>
              <a:t> 9: la cultura en acción en nuestras cabezas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noProof="0" dirty="0"/>
              <a:t>Si nadie te viera, …?</a:t>
            </a:r>
          </a:p>
          <a:p>
            <a:r>
              <a:rPr lang="es-ES" noProof="0" dirty="0"/>
              <a:t>Definiciones de </a:t>
            </a:r>
          </a:p>
          <a:p>
            <a:pPr lvl="1"/>
            <a:r>
              <a:rPr lang="es-ES" noProof="0" dirty="0"/>
              <a:t>Espacio</a:t>
            </a:r>
          </a:p>
          <a:p>
            <a:pPr lvl="1"/>
            <a:r>
              <a:rPr lang="es-ES" noProof="0" dirty="0"/>
              <a:t>Tiempo</a:t>
            </a:r>
          </a:p>
          <a:p>
            <a:pPr lvl="1"/>
            <a:r>
              <a:rPr lang="es-ES" noProof="0" dirty="0"/>
              <a:t>Vida</a:t>
            </a:r>
          </a:p>
          <a:p>
            <a:pPr lvl="1"/>
            <a:r>
              <a:rPr lang="es-ES" noProof="0" dirty="0"/>
              <a:t>Hermosura</a:t>
            </a:r>
          </a:p>
          <a:p>
            <a:pPr lvl="1"/>
            <a:r>
              <a:rPr lang="es-ES" noProof="0" dirty="0"/>
              <a:t>Esperanza</a:t>
            </a:r>
          </a:p>
          <a:p>
            <a:r>
              <a:rPr lang="es-ES" noProof="0" dirty="0"/>
              <a:t>¿Qué os parece una bella muerte ?</a:t>
            </a:r>
          </a:p>
          <a:p>
            <a:r>
              <a:rPr lang="es-ES" noProof="0" dirty="0"/>
              <a:t>Ejemplos de</a:t>
            </a:r>
          </a:p>
          <a:p>
            <a:pPr lvl="1"/>
            <a:r>
              <a:rPr lang="es-ES" noProof="0" dirty="0"/>
              <a:t>Presuposiciones</a:t>
            </a:r>
          </a:p>
          <a:p>
            <a:pPr lvl="1"/>
            <a:r>
              <a:rPr lang="es-ES" noProof="0" dirty="0"/>
              <a:t>Sabiduría popular</a:t>
            </a:r>
          </a:p>
        </p:txBody>
      </p:sp>
    </p:spTree>
    <p:extLst>
      <p:ext uri="{BB962C8B-B14F-4D97-AF65-F5344CB8AC3E}">
        <p14:creationId xmlns:p14="http://schemas.microsoft.com/office/powerpoint/2010/main" val="1795375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10: cultura general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Preguntas </a:t>
            </a:r>
          </a:p>
        </p:txBody>
      </p:sp>
    </p:spTree>
    <p:extLst>
      <p:ext uri="{BB962C8B-B14F-4D97-AF65-F5344CB8AC3E}">
        <p14:creationId xmlns:p14="http://schemas.microsoft.com/office/powerpoint/2010/main" val="389977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Objetivos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Hacer sentir lo que es la cultura</a:t>
            </a:r>
          </a:p>
          <a:p>
            <a:r>
              <a:rPr lang="es-ES" noProof="0" dirty="0"/>
              <a:t>Mostrar algunas implicaciones del contexto cultural en el comportamiento y la comunicación de cada uno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9163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¿Quién soy yo?</a:t>
            </a:r>
          </a:p>
          <a:p>
            <a:r>
              <a:rPr lang="es-ES" noProof="0" dirty="0"/>
              <a:t>Definir</a:t>
            </a:r>
            <a:r>
              <a:rPr lang="es-ES" baseline="0" noProof="0" dirty="0"/>
              <a:t> lo que es la cultura</a:t>
            </a:r>
            <a:endParaRPr lang="es-ES" noProof="0" dirty="0"/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7622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El sujeto como cruce- 1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Trabajo – colegas, jefes, pacientes / clientes, …</a:t>
            </a:r>
          </a:p>
          <a:p>
            <a:r>
              <a:rPr lang="es-ES" noProof="0" dirty="0"/>
              <a:t>Familia</a:t>
            </a:r>
          </a:p>
          <a:p>
            <a:r>
              <a:rPr lang="es-ES" noProof="0" dirty="0"/>
              <a:t>Amigos</a:t>
            </a:r>
          </a:p>
          <a:p>
            <a:r>
              <a:rPr lang="es-ES" noProof="0" dirty="0"/>
              <a:t>Vecinos</a:t>
            </a:r>
          </a:p>
          <a:p>
            <a:r>
              <a:rPr lang="es-ES" noProof="0" dirty="0"/>
              <a:t>Región</a:t>
            </a:r>
          </a:p>
          <a:p>
            <a:r>
              <a:rPr lang="es-ES" noProof="0" dirty="0"/>
              <a:t>País, continente, …</a:t>
            </a:r>
          </a:p>
        </p:txBody>
      </p:sp>
    </p:spTree>
    <p:extLst>
      <p:ext uri="{BB962C8B-B14F-4D97-AF65-F5344CB8AC3E}">
        <p14:creationId xmlns:p14="http://schemas.microsoft.com/office/powerpoint/2010/main" val="224038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El sujeto como cruce - 2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Esperanzas</a:t>
            </a:r>
          </a:p>
          <a:p>
            <a:r>
              <a:rPr lang="es-ES" noProof="0" dirty="0"/>
              <a:t>Decepciones</a:t>
            </a:r>
          </a:p>
          <a:p>
            <a:r>
              <a:rPr lang="es-ES" noProof="0" dirty="0"/>
              <a:t>Planes</a:t>
            </a:r>
          </a:p>
          <a:p>
            <a:r>
              <a:rPr lang="es-ES" noProof="0" dirty="0"/>
              <a:t>Gustos y disgustos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1998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El sujeto</a:t>
            </a:r>
            <a:r>
              <a:rPr lang="es-ES" baseline="0" noProof="0" dirty="0"/>
              <a:t> como cruce</a:t>
            </a:r>
            <a:r>
              <a:rPr lang="es-ES" noProof="0" dirty="0"/>
              <a:t> - 3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Cultura = </a:t>
            </a:r>
          </a:p>
          <a:p>
            <a:r>
              <a:rPr lang="es-ES" noProof="0" dirty="0"/>
              <a:t>+ sociología</a:t>
            </a:r>
          </a:p>
          <a:p>
            <a:r>
              <a:rPr lang="es-ES" noProof="0" dirty="0"/>
              <a:t>+ sicología</a:t>
            </a:r>
          </a:p>
          <a:p>
            <a:r>
              <a:rPr lang="es-ES" noProof="0" dirty="0"/>
              <a:t>+ ética</a:t>
            </a:r>
          </a:p>
          <a:p>
            <a:r>
              <a:rPr lang="es-ES" noProof="0" dirty="0"/>
              <a:t>+ historia</a:t>
            </a:r>
          </a:p>
          <a:p>
            <a:r>
              <a:rPr lang="es-ES" noProof="0" dirty="0"/>
              <a:t>+ política</a:t>
            </a:r>
          </a:p>
          <a:p>
            <a:r>
              <a:rPr lang="es-ES" noProof="0" dirty="0"/>
              <a:t>+ lengua</a:t>
            </a:r>
          </a:p>
          <a:p>
            <a:r>
              <a:rPr lang="es-ES" noProof="0" dirty="0"/>
              <a:t>(+estética)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1254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Etapa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¿Cuál es la diferencia entre </a:t>
            </a:r>
            <a:r>
              <a:rPr lang="es-ES" b="1" noProof="0" dirty="0"/>
              <a:t>natura</a:t>
            </a:r>
            <a:r>
              <a:rPr lang="es-ES" noProof="0" dirty="0"/>
              <a:t> y </a:t>
            </a:r>
            <a:r>
              <a:rPr lang="es-ES" b="1" noProof="0" dirty="0"/>
              <a:t>cultura</a:t>
            </a:r>
            <a:r>
              <a:rPr lang="es-ES" noProof="0" dirty="0"/>
              <a:t>?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1097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Naturaleza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No existe la naturaleza bruta, sin determinación cultural</a:t>
            </a:r>
          </a:p>
        </p:txBody>
      </p:sp>
    </p:spTree>
    <p:extLst>
      <p:ext uri="{BB962C8B-B14F-4D97-AF65-F5344CB8AC3E}">
        <p14:creationId xmlns:p14="http://schemas.microsoft.com/office/powerpoint/2010/main" val="82400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err="1"/>
              <a:t>Etape</a:t>
            </a:r>
            <a:r>
              <a:rPr lang="es-ES" noProof="0" dirty="0"/>
              <a:t> 3: palabras clave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noProof="0" dirty="0"/>
              <a:t>Obligación / interdicción / reglas</a:t>
            </a:r>
          </a:p>
          <a:p>
            <a:r>
              <a:rPr lang="es-ES" noProof="0" dirty="0"/>
              <a:t>Hermoso / feo</a:t>
            </a:r>
          </a:p>
          <a:p>
            <a:r>
              <a:rPr lang="es-ES" noProof="0" dirty="0"/>
              <a:t>Apreciación / asco</a:t>
            </a:r>
          </a:p>
          <a:p>
            <a:r>
              <a:rPr lang="es-ES" noProof="0" dirty="0"/>
              <a:t>Peligro / protección / alivio / consolación</a:t>
            </a:r>
          </a:p>
          <a:p>
            <a:r>
              <a:rPr lang="es-ES" noProof="0" dirty="0"/>
              <a:t>Explicar / preguntar / exigir / esperar / suponer</a:t>
            </a:r>
          </a:p>
          <a:p>
            <a:r>
              <a:rPr lang="es-ES" noProof="0" dirty="0"/>
              <a:t>Hablar / callar / pedir / preguntar</a:t>
            </a:r>
          </a:p>
          <a:p>
            <a:r>
              <a:rPr lang="es-ES" noProof="0" dirty="0"/>
              <a:t>Deber / poder / no deber / no poder</a:t>
            </a:r>
          </a:p>
          <a:p>
            <a:r>
              <a:rPr lang="es-ES" noProof="0" dirty="0"/>
              <a:t>Conocimientos / destrezas / explicaciones / creencias</a:t>
            </a:r>
          </a:p>
          <a:p>
            <a:endParaRPr lang="es-ES" noProof="0" dirty="0"/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4408702"/>
      </p:ext>
    </p:extLst>
  </p:cSld>
  <p:clrMapOvr>
    <a:masterClrMapping/>
  </p:clrMapOvr>
</p:sld>
</file>

<file path=ppt/theme/theme1.xml><?xml version="1.0" encoding="utf-8"?>
<a:theme xmlns:a="http://schemas.openxmlformats.org/drawingml/2006/main" name="ren-gt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Ayudas de escritura</Template>
  <TotalTime>5</TotalTime>
  <Words>518</Words>
  <Application>Microsoft Office PowerPoint</Application>
  <PresentationFormat>Widescreen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Wingdings</vt:lpstr>
      <vt:lpstr>ren-gt</vt:lpstr>
      <vt:lpstr>Lengua, cultura y comunicación</vt:lpstr>
      <vt:lpstr>Objetivos</vt:lpstr>
      <vt:lpstr>Etapa 2</vt:lpstr>
      <vt:lpstr>El sujeto como cruce- 1</vt:lpstr>
      <vt:lpstr>El sujeto como cruce - 2</vt:lpstr>
      <vt:lpstr>El sujeto como cruce - 3</vt:lpstr>
      <vt:lpstr>Etapa 2</vt:lpstr>
      <vt:lpstr>Naturaleza</vt:lpstr>
      <vt:lpstr>Etape 3: palabras clave</vt:lpstr>
      <vt:lpstr>Etapa 4:  parrilla 1</vt:lpstr>
      <vt:lpstr>Etapa 4: parilla 2</vt:lpstr>
      <vt:lpstr>Etapa 5: mi cultura</vt:lpstr>
      <vt:lpstr>Etapa 6: nosotros y los otros</vt:lpstr>
      <vt:lpstr>Etapa 7: la cultura de los museos</vt:lpstr>
      <vt:lpstr>Etapa 8: la cultura literaria</vt:lpstr>
      <vt:lpstr>Etape 9: la cultura en acción en nuestras cabezas</vt:lpstr>
      <vt:lpstr>Etape 9: la cultura en acción en nuestras cabezas</vt:lpstr>
      <vt:lpstr>Etapa 10: cultura general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Langue, culture et communication</dc:title>
  <dc:creator>Hans Le Roy</dc:creator>
  <cp:lastModifiedBy>Hans Le Roy</cp:lastModifiedBy>
  <cp:revision>28</cp:revision>
  <cp:lastPrinted>2017-10-27T06:09:50Z</cp:lastPrinted>
  <dcterms:created xsi:type="dcterms:W3CDTF">2016-08-31T18:08:53Z</dcterms:created>
  <dcterms:modified xsi:type="dcterms:W3CDTF">2019-10-23T10:07:47Z</dcterms:modified>
</cp:coreProperties>
</file>