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8" r:id="rId3"/>
    <p:sldId id="264" r:id="rId4"/>
    <p:sldId id="259" r:id="rId5"/>
    <p:sldId id="261" r:id="rId6"/>
    <p:sldId id="260" r:id="rId7"/>
    <p:sldId id="262" r:id="rId8"/>
    <p:sldId id="263" r:id="rId9"/>
    <p:sldId id="306" r:id="rId10"/>
    <p:sldId id="307" r:id="rId11"/>
    <p:sldId id="308" r:id="rId12"/>
    <p:sldId id="309" r:id="rId13"/>
    <p:sldId id="310" r:id="rId14"/>
    <p:sldId id="314" r:id="rId15"/>
    <p:sldId id="316" r:id="rId16"/>
    <p:sldId id="380" r:id="rId17"/>
    <p:sldId id="317" r:id="rId18"/>
    <p:sldId id="318" r:id="rId19"/>
    <p:sldId id="319" r:id="rId20"/>
    <p:sldId id="320" r:id="rId21"/>
    <p:sldId id="377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9" r:id="rId31"/>
    <p:sldId id="291" r:id="rId32"/>
    <p:sldId id="293" r:id="rId33"/>
    <p:sldId id="294" r:id="rId34"/>
    <p:sldId id="295" r:id="rId35"/>
    <p:sldId id="296" r:id="rId36"/>
    <p:sldId id="373" r:id="rId37"/>
    <p:sldId id="363" r:id="rId38"/>
    <p:sldId id="298" r:id="rId39"/>
    <p:sldId id="372" r:id="rId40"/>
    <p:sldId id="375" r:id="rId41"/>
    <p:sldId id="364" r:id="rId42"/>
    <p:sldId id="366" r:id="rId43"/>
    <p:sldId id="379" r:id="rId44"/>
    <p:sldId id="381" r:id="rId45"/>
    <p:sldId id="333" r:id="rId46"/>
    <p:sldId id="338" r:id="rId47"/>
    <p:sldId id="339" r:id="rId48"/>
    <p:sldId id="340" r:id="rId49"/>
    <p:sldId id="365" r:id="rId50"/>
    <p:sldId id="376" r:id="rId51"/>
    <p:sldId id="303" r:id="rId52"/>
    <p:sldId id="371" r:id="rId53"/>
    <p:sldId id="305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69" r:id="rId63"/>
    <p:sldId id="359" r:id="rId64"/>
    <p:sldId id="265" r:id="rId65"/>
    <p:sldId id="370" r:id="rId66"/>
    <p:sldId id="378" r:id="rId6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 snapToGrid="0">
      <p:cViewPr varScale="1">
        <p:scale>
          <a:sx n="46" d="100"/>
          <a:sy n="46" d="100"/>
        </p:scale>
        <p:origin x="43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9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3FD9E-71A3-4840-BAE7-FE9D2CBDB9E8}" type="datetimeFigureOut">
              <a:rPr lang="nl-BE" smtClean="0"/>
              <a:t>24/10/2021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846FF-8CB2-40DD-AE64-2CD6E9BB95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9174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43D3D-61B7-42D0-A467-5179A3894343}" type="datetimeFigureOut">
              <a:rPr lang="nl-NL"/>
              <a:t>24-10-2021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18C94-C68B-4E90-9E27-93586D7E828F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08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Esta</a:t>
            </a:r>
            <a:r>
              <a:rPr lang="nl-NL" baseline="0" dirty="0"/>
              <a:t> </a:t>
            </a:r>
            <a:r>
              <a:rPr lang="nl-NL" baseline="0" dirty="0" err="1"/>
              <a:t>presentación</a:t>
            </a:r>
            <a:r>
              <a:rPr lang="nl-NL" baseline="0" dirty="0"/>
              <a:t> es </a:t>
            </a:r>
            <a:r>
              <a:rPr lang="nl-NL" baseline="0" dirty="0" err="1"/>
              <a:t>modular</a:t>
            </a:r>
            <a:r>
              <a:rPr lang="nl-NL" baseline="0" dirty="0"/>
              <a:t>: no </a:t>
            </a:r>
            <a:r>
              <a:rPr lang="nl-NL" baseline="0" dirty="0" err="1"/>
              <a:t>todo</a:t>
            </a:r>
            <a:r>
              <a:rPr lang="nl-NL" baseline="0" dirty="0"/>
              <a:t> </a:t>
            </a:r>
            <a:r>
              <a:rPr lang="nl-NL" baseline="0" dirty="0" err="1"/>
              <a:t>interesa</a:t>
            </a:r>
            <a:r>
              <a:rPr lang="nl-NL" baseline="0" dirty="0"/>
              <a:t> en la </a:t>
            </a:r>
            <a:r>
              <a:rPr lang="nl-NL" baseline="0" dirty="0" err="1"/>
              <a:t>misma</a:t>
            </a:r>
            <a:r>
              <a:rPr lang="nl-NL" baseline="0" dirty="0"/>
              <a:t> </a:t>
            </a:r>
            <a:r>
              <a:rPr lang="nl-NL" baseline="0" dirty="0" err="1"/>
              <a:t>medida</a:t>
            </a:r>
            <a:r>
              <a:rPr lang="nl-NL" baseline="0" dirty="0"/>
              <a:t>, </a:t>
            </a:r>
            <a:r>
              <a:rPr lang="nl-NL" baseline="0" dirty="0" err="1"/>
              <a:t>pero</a:t>
            </a:r>
            <a:r>
              <a:rPr lang="nl-NL" baseline="0" dirty="0"/>
              <a:t> </a:t>
            </a:r>
            <a:r>
              <a:rPr lang="nl-NL" baseline="0" dirty="0" err="1"/>
              <a:t>sobre</a:t>
            </a:r>
            <a:r>
              <a:rPr lang="nl-NL" baseline="0" dirty="0"/>
              <a:t> </a:t>
            </a:r>
            <a:r>
              <a:rPr lang="nl-NL" baseline="0" dirty="0" err="1"/>
              <a:t>todo</a:t>
            </a:r>
            <a:r>
              <a:rPr lang="nl-NL" baseline="0" dirty="0"/>
              <a:t>: </a:t>
            </a:r>
            <a:r>
              <a:rPr lang="nl-NL" baseline="0" dirty="0" err="1"/>
              <a:t>quiero</a:t>
            </a:r>
            <a:r>
              <a:rPr lang="nl-NL" baseline="0" dirty="0"/>
              <a:t> dar </a:t>
            </a:r>
            <a:r>
              <a:rPr lang="nl-NL" baseline="0" dirty="0" err="1"/>
              <a:t>espacio</a:t>
            </a:r>
            <a:r>
              <a:rPr lang="nl-NL" baseline="0" dirty="0"/>
              <a:t> a </a:t>
            </a:r>
            <a:r>
              <a:rPr lang="nl-NL" baseline="0" dirty="0" err="1"/>
              <a:t>preguntas</a:t>
            </a:r>
            <a:r>
              <a:rPr lang="nl-NL" baseline="0" dirty="0"/>
              <a:t> o </a:t>
            </a:r>
            <a:r>
              <a:rPr lang="nl-NL" baseline="0" dirty="0" err="1"/>
              <a:t>puntos</a:t>
            </a:r>
            <a:r>
              <a:rPr lang="nl-NL" baseline="0" dirty="0"/>
              <a:t> de </a:t>
            </a:r>
            <a:r>
              <a:rPr lang="nl-NL" baseline="0" dirty="0" err="1"/>
              <a:t>interés</a:t>
            </a:r>
            <a:r>
              <a:rPr lang="nl-NL" baseline="0" dirty="0"/>
              <a:t> </a:t>
            </a:r>
            <a:r>
              <a:rPr lang="nl-NL" baseline="0"/>
              <a:t>particulares</a:t>
            </a:r>
            <a:r>
              <a:rPr lang="nl-NL" baseline="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731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385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289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959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584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3. Internet trukendoos</a:t>
            </a: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3E8B3A2-9384-4ED5-A87E-85491FDF13B8}" type="slidenum">
              <a:rPr lang="nl-NL" altLang="nl-BE" sz="1300"/>
              <a:pPr/>
              <a:t>14</a:t>
            </a:fld>
            <a:endParaRPr lang="nl-NL" altLang="nl-BE" sz="1300"/>
          </a:p>
        </p:txBody>
      </p:sp>
    </p:spTree>
    <p:extLst>
      <p:ext uri="{BB962C8B-B14F-4D97-AF65-F5344CB8AC3E}">
        <p14:creationId xmlns:p14="http://schemas.microsoft.com/office/powerpoint/2010/main" val="2115998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3. Internet trukendoos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A3237D7-BAA4-4D79-8BAE-A68918C45794}" type="slidenum">
              <a:rPr lang="nl-NL" altLang="nl-BE" sz="1300"/>
              <a:pPr/>
              <a:t>15</a:t>
            </a:fld>
            <a:endParaRPr lang="nl-NL" altLang="nl-BE" sz="1300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13107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3. Internet trukendoos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A3237D7-BAA4-4D79-8BAE-A68918C45794}" type="slidenum">
              <a:rPr lang="nl-NL" altLang="nl-BE" sz="1300"/>
              <a:pPr/>
              <a:t>16</a:t>
            </a:fld>
            <a:endParaRPr lang="nl-NL" altLang="nl-BE" sz="1300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203858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133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3. Internet trukendoos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2BB67A0-8D00-4065-BA26-9DCAEE9F90D7}" type="slidenum">
              <a:rPr lang="nl-NL" altLang="nl-BE" sz="1300"/>
              <a:pPr/>
              <a:t>18</a:t>
            </a:fld>
            <a:endParaRPr lang="nl-NL" altLang="nl-BE" sz="1300"/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/>
              <a:t>Google permet de chercher à l'intérieur d'un site ou dans des formats particuliers</a:t>
            </a:r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446278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88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87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473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63FB14-8CAA-4D48-B663-57FB02C2BC51}" type="slidenum">
              <a:rPr lang="nl-NL" altLang="nl-BE"/>
              <a:pPr>
                <a:spcBef>
                  <a:spcPct val="0"/>
                </a:spcBef>
              </a:pPr>
              <a:t>22</a:t>
            </a:fld>
            <a:endParaRPr lang="nl-NL" altLang="nl-BE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/>
              <a:t>Medline </a:t>
            </a:r>
          </a:p>
          <a:p>
            <a:r>
              <a:rPr lang="nl-BE" altLang="nl-BE"/>
              <a:t>OBJECTIFS: savoir ce qu’est Medline (notre principal outil bibliographiques) et comment le manipuler</a:t>
            </a:r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576564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5F8D62-93BC-4B6F-B008-FCF76E62C021}" type="slidenum">
              <a:rPr lang="nl-NL" altLang="nl-BE"/>
              <a:pPr>
                <a:spcBef>
                  <a:spcPct val="0"/>
                </a:spcBef>
              </a:pPr>
              <a:t>23</a:t>
            </a:fld>
            <a:endParaRPr lang="nl-NL" altLang="nl-BE"/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4035531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1FE71F-2065-41A3-93DC-11C136456041}" type="slidenum">
              <a:rPr lang="nl-NL" altLang="nl-BE"/>
              <a:pPr>
                <a:spcBef>
                  <a:spcPct val="0"/>
                </a:spcBef>
              </a:pPr>
              <a:t>24</a:t>
            </a:fld>
            <a:endParaRPr lang="nl-NL" altLang="nl-BE"/>
          </a:p>
        </p:txBody>
      </p:sp>
      <p:sp>
        <p:nvSpPr>
          <p:cNvPr id="70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927437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B6464E-D652-41D1-8E3D-0A103C56C5EC}" type="slidenum">
              <a:rPr lang="nl-NL" altLang="nl-BE"/>
              <a:pPr>
                <a:spcBef>
                  <a:spcPct val="0"/>
                </a:spcBef>
              </a:pPr>
              <a:t>25</a:t>
            </a:fld>
            <a:endParaRPr lang="nl-NL" altLang="nl-BE"/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9026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184A6B-E6F7-4C8F-8D59-9B0107C432AB}" type="slidenum">
              <a:rPr lang="nl-NL" altLang="nl-BE"/>
              <a:pPr>
                <a:spcBef>
                  <a:spcPct val="0"/>
                </a:spcBef>
              </a:pPr>
              <a:t>26</a:t>
            </a:fld>
            <a:endParaRPr lang="nl-NL" altLang="nl-BE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1033710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807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293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809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68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347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934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6938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4547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7883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03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1749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9B59D4-CC95-4F89-BC03-F0CB08000FF7}" type="slidenum">
              <a:rPr lang="nl-NL" altLang="nl-BE"/>
              <a:pPr>
                <a:spcBef>
                  <a:spcPct val="0"/>
                </a:spcBef>
              </a:pPr>
              <a:t>38</a:t>
            </a:fld>
            <a:endParaRPr lang="nl-NL" altLang="nl-BE"/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20578760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8708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4525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754E99F-CC5C-476C-A47B-607F7E4698B1}" type="slidenum">
              <a:rPr lang="en-US" altLang="nl-BE" sz="1300">
                <a:latin typeface="Arial" panose="020B0604020202020204" pitchFamily="34" charset="0"/>
              </a:rPr>
              <a:pPr/>
              <a:t>45</a:t>
            </a:fld>
            <a:endParaRPr lang="en-US" altLang="nl-BE" sz="1300">
              <a:latin typeface="Arial" panose="020B0604020202020204" pitchFamily="34" charset="0"/>
            </a:endParaRPr>
          </a:p>
        </p:txBody>
      </p:sp>
      <p:sp>
        <p:nvSpPr>
          <p:cNvPr id="69635" name="Rectangle 3276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69636" name="Rectangle 32770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BE" altLang="nl-BE">
                <a:latin typeface="Arial" panose="020B0604020202020204" pitchFamily="34" charset="0"/>
              </a:rPr>
              <a:t>Bases de données de littérature scientifique</a:t>
            </a:r>
          </a:p>
          <a:p>
            <a:pPr eaLnBrk="1" hangingPunct="1"/>
            <a:r>
              <a:rPr lang="nl-BE" altLang="nl-BE">
                <a:latin typeface="Arial" panose="020B0604020202020204" pitchFamily="34" charset="0"/>
              </a:rPr>
              <a:t>OBJECTIFS: savoirs dans quelles bases de données on peut trouver des informations / des articles scientifiques</a:t>
            </a:r>
          </a:p>
          <a:p>
            <a:pPr eaLnBrk="1" hangingPunct="1"/>
            <a:r>
              <a:rPr lang="nl-BE" altLang="nl-BE">
                <a:latin typeface="Arial" panose="020B0604020202020204" pitchFamily="34" charset="0"/>
              </a:rPr>
              <a:t>PRATIQUE EN AUTONOMIE: visite de chaque adresse / chacun de ces sites en cherchant au moins thème particulier à fond et en faisant une bibliographie de cette recherche.</a:t>
            </a:r>
            <a:endParaRPr lang="es-ES_tradnl" altLang="nl-BE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6. Databanken van wetenschappelijke informatie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</a:p>
        </p:txBody>
      </p:sp>
    </p:spTree>
    <p:extLst>
      <p:ext uri="{BB962C8B-B14F-4D97-AF65-F5344CB8AC3E}">
        <p14:creationId xmlns:p14="http://schemas.microsoft.com/office/powerpoint/2010/main" val="4116019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4682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Optimum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6. Databanken van wetenschappelijke informatie</a:t>
            </a:r>
            <a:endParaRPr lang="en-US"/>
          </a:p>
        </p:txBody>
      </p:sp>
      <p:sp>
        <p:nvSpPr>
          <p:cNvPr id="71686" name="Tijdelijke aanduiding voor dianumm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D446D9F-A928-4B7A-AB4F-96ABABD86BCE}" type="slidenum">
              <a:rPr lang="en-US" altLang="nl-BE" sz="1300">
                <a:latin typeface="Arial" panose="020B0604020202020204" pitchFamily="34" charset="0"/>
              </a:rPr>
              <a:pPr/>
              <a:t>46</a:t>
            </a:fld>
            <a:endParaRPr lang="en-US" altLang="nl-BE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003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8889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5667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4532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5429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2085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0879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8645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9325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48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1619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3087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2773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0328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3082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1375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5371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6864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719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779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34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80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3. Internet trukendoos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6685B4D-E5E8-471E-BC03-8937B47A5BAD}" type="slidenum">
              <a:rPr lang="nl-NL" altLang="nl-BE" sz="1300"/>
              <a:pPr/>
              <a:t>9</a:t>
            </a:fld>
            <a:endParaRPr lang="nl-NL" altLang="nl-BE" sz="130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BE"/>
              <a:t>Boîte à outils Internet</a:t>
            </a:r>
          </a:p>
          <a:p>
            <a:r>
              <a:rPr lang="nl-NL" altLang="nl-BE"/>
              <a:t>OBJECTIFS</a:t>
            </a:r>
            <a:r>
              <a:rPr lang="nl-BE" altLang="nl-BE"/>
              <a:t>: quelques outils utiles destinés à optimiser la manipulation de la recherche sur Internet</a:t>
            </a:r>
          </a:p>
          <a:p>
            <a:r>
              <a:rPr lang="nl-BE" altLang="nl-BE"/>
              <a:t>PRATIQUE EN AUTONOMIE: essaie tout ceci au moins trois fois</a:t>
            </a:r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56213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3" name="Group 7"/>
            <p:cNvGrpSpPr>
              <a:grpSpLocks/>
            </p:cNvGrpSpPr>
            <p:nvPr userDrawn="1"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0972" name="Title 40971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73" name="Subtitle 4097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7AA397-870D-4F16-A8EB-CB43D65DED44}" type="datetime1">
              <a:rPr lang="de-DE" smtClean="0"/>
              <a:t>24.10.2021</a:t>
            </a:fld>
            <a:endParaRPr lang="de-DE"/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8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1EC30-3494-406F-B330-E833358D59D3}" type="datetime1">
              <a:rPr lang="de-DE" smtClean="0"/>
              <a:t>24.10.2021</a:t>
            </a:fld>
            <a:endParaRPr lang="de-D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8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188B6-124F-43C2-9CFF-5E7F576ACF2B}" type="datetime1">
              <a:rPr lang="de-DE" smtClean="0"/>
              <a:t>24.10.2021</a:t>
            </a:fld>
            <a:endParaRPr lang="de-D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00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8331A-BF0F-4ECB-A3E6-A059F76D16DB}" type="datetime1">
              <a:rPr lang="de-DE" smtClean="0"/>
              <a:t>24.10.2021</a:t>
            </a:fld>
            <a:endParaRPr lang="de-D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77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A8171-4C35-4B44-BEAF-C91B496A399B}" type="datetime1">
              <a:rPr lang="de-DE" smtClean="0"/>
              <a:t>24.10.2021</a:t>
            </a:fld>
            <a:endParaRPr lang="de-D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46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AD067-EA17-4074-B1F7-D050954C5EE5}" type="datetime1">
              <a:rPr lang="de-DE" smtClean="0"/>
              <a:t>24.10.2021</a:t>
            </a:fld>
            <a:endParaRPr lang="de-DE"/>
          </a:p>
        </p:txBody>
      </p:sp>
      <p:sp>
        <p:nvSpPr>
          <p:cNvPr id="8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16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5F5BA-926B-4312-864C-50F950A70916}" type="datetime1">
              <a:rPr lang="de-DE" smtClean="0"/>
              <a:t>24.10.2021</a:t>
            </a:fld>
            <a:endParaRPr lang="de-DE"/>
          </a:p>
        </p:txBody>
      </p:sp>
      <p:sp>
        <p:nvSpPr>
          <p:cNvPr id="4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51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669CF-CF4C-4313-9B81-970E66E13418}" type="datetime1">
              <a:rPr lang="de-DE" smtClean="0"/>
              <a:t>24.10.2021</a:t>
            </a:fld>
            <a:endParaRPr lang="de-DE"/>
          </a:p>
        </p:txBody>
      </p:sp>
      <p:sp>
        <p:nvSpPr>
          <p:cNvPr id="3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9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84CB6-4200-43A3-A9D9-BB946D4E74F0}" type="datetime1">
              <a:rPr lang="de-DE" smtClean="0"/>
              <a:t>24.10.2021</a:t>
            </a:fld>
            <a:endParaRPr lang="de-D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32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AADDB-46E7-4B49-B50C-C70796DC0B5C}" type="datetime1">
              <a:rPr lang="de-DE" smtClean="0"/>
              <a:t>24.10.2021</a:t>
            </a:fld>
            <a:endParaRPr lang="de-D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95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937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7" name="Rectangle 39938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8" name="Rectangle 39939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9" name="Rectangle 39940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0" name="Rectangle 39941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1" name="Rectangle 39942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2" name="Rectangle 39943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3" name="Rectangle 39944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399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Rectangle 399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</a:defRPr>
            </a:lvl1pPr>
          </a:lstStyle>
          <a:p>
            <a:fld id="{13F57185-589D-48C9-986B-871F553FB175}" type="datetime1">
              <a:rPr lang="de-DE" smtClean="0"/>
              <a:t>24.10.2021</a:t>
            </a:fld>
            <a:endParaRPr lang="de-DE"/>
          </a:p>
        </p:txBody>
      </p:sp>
      <p:sp>
        <p:nvSpPr>
          <p:cNvPr id="1036" name="Rectangle 399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charset="0"/>
              </a:defRPr>
            </a:lvl1pPr>
          </a:lstStyle>
          <a:p>
            <a:endParaRPr lang="de-DE"/>
          </a:p>
        </p:txBody>
      </p:sp>
      <p:sp>
        <p:nvSpPr>
          <p:cNvPr id="39949" name="Slide Number Placeholder 399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charset="0"/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26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5pPr>
      <a:lvl6pPr marL="4572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6pPr>
      <a:lvl7pPr marL="9144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7pPr>
      <a:lvl8pPr marL="13716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8pPr>
      <a:lvl9pPr marL="18288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med.gov/" TargetMode="External"/><Relationship Id="rId7" Type="http://schemas.openxmlformats.org/officeDocument/2006/relationships/hyperlink" Target="http://www.hlrnet.com/sites/ec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zondheids.org/" TargetMode="External"/><Relationship Id="rId5" Type="http://schemas.openxmlformats.org/officeDocument/2006/relationships/hyperlink" Target="http://limo.libis.be/" TargetMode="External"/><Relationship Id="rId4" Type="http://schemas.openxmlformats.org/officeDocument/2006/relationships/hyperlink" Target="http://scholar.google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med.gov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med.gov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ncbi.nlm.nih.gov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zondheid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seeker.com/" TargetMode="External"/><Relationship Id="rId2" Type="http://schemas.openxmlformats.org/officeDocument/2006/relationships/hyperlink" Target="https://pedro.org.au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/cnergo.htm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dro.org.au/" TargetMode="External"/><Relationship Id="rId5" Type="http://schemas.openxmlformats.org/officeDocument/2006/relationships/hyperlink" Target="http://www.otseeker.com/" TargetMode="External"/><Relationship Id="rId4" Type="http://schemas.openxmlformats.org/officeDocument/2006/relationships/hyperlink" Target="http://www.otevidence.info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iencia.science.gov/" TargetMode="External"/><Relationship Id="rId2" Type="http://schemas.openxmlformats.org/officeDocument/2006/relationships/hyperlink" Target="http://www.sciel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eadess.org/index.php/informate/de-interes/novedades-tics/32255-10-buscadores-academicos-que-quizas-no-conocias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lr@hlrnet.com" TargetMode="External"/><Relationship Id="rId4" Type="http://schemas.openxmlformats.org/officeDocument/2006/relationships/hyperlink" Target="mailto:hans.leroy@odisee.be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roble.unizar.es/" TargetMode="External"/><Relationship Id="rId2" Type="http://schemas.openxmlformats.org/officeDocument/2006/relationships/hyperlink" Target="http://www.pubmed.gov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indices.csic.es/" TargetMode="External"/><Relationship Id="rId4" Type="http://schemas.openxmlformats.org/officeDocument/2006/relationships/hyperlink" Target="http://roble.unizar.es/search*spi~S11/d?SEARCH=Terapia%20ocupaciona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Calibri" charset="0"/>
              </a:rPr>
              <a:t>El manejo de las fuentes bibliográficas en la </a:t>
            </a:r>
            <a:r>
              <a:rPr lang="es-ES">
                <a:latin typeface="Calibri" charset="0"/>
              </a:rPr>
              <a:t>investigación científica</a:t>
            </a:r>
            <a:endParaRPr lang="de-DE" dirty="0">
              <a:latin typeface="Calibri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Hans </a:t>
            </a:r>
            <a:r>
              <a:rPr lang="DE-DE"/>
              <a:t>Le Roy</a:t>
            </a:r>
            <a:endParaRPr lang="DE-DE" dirty="0"/>
          </a:p>
          <a:p>
            <a:r>
              <a:rPr lang="DE-DE" dirty="0"/>
              <a:t>Odisee Bruselas</a:t>
            </a:r>
          </a:p>
          <a:p>
            <a:r>
              <a:rPr lang="NL-BE" dirty="0"/>
              <a:t>hlrnet.com/sites/bet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Cosas</a:t>
            </a: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prácticas</a:t>
            </a: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1</a:t>
            </a:r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>
              <a:buNone/>
              <a:defRPr/>
            </a:pPr>
            <a:r>
              <a:rPr lang="fr-BE" altLang="nl-BE" dirty="0" err="1"/>
              <a:t>Buscar</a:t>
            </a:r>
            <a:endParaRPr lang="fr-BE" altLang="nl-BE" dirty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fr-BE" altLang="nl-BE" dirty="0" err="1">
                <a:ea typeface="+mn-ea"/>
              </a:rPr>
              <a:t>Existen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más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publicaciones</a:t>
            </a:r>
            <a:r>
              <a:rPr lang="fr-BE" altLang="nl-BE" dirty="0">
                <a:ea typeface="+mn-ea"/>
              </a:rPr>
              <a:t> en </a:t>
            </a:r>
            <a:r>
              <a:rPr lang="fr-BE" altLang="nl-BE" dirty="0" err="1">
                <a:ea typeface="+mn-ea"/>
              </a:rPr>
              <a:t>inglés</a:t>
            </a:r>
            <a:r>
              <a:rPr lang="fr-BE" altLang="nl-BE" dirty="0">
                <a:ea typeface="+mn-ea"/>
              </a:rPr>
              <a:t> que en </a:t>
            </a:r>
            <a:r>
              <a:rPr lang="fr-BE" altLang="nl-BE" dirty="0" err="1">
                <a:ea typeface="+mn-ea"/>
              </a:rPr>
              <a:t>otras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lenguas</a:t>
            </a:r>
            <a:endParaRPr lang="fr-BE" altLang="nl-BE" dirty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fr-BE" altLang="nl-BE" dirty="0" err="1">
                <a:ea typeface="+mn-ea"/>
              </a:rPr>
              <a:t>Comillas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dobres</a:t>
            </a:r>
            <a:r>
              <a:rPr lang="fr-BE" altLang="nl-BE" dirty="0">
                <a:ea typeface="+mn-ea"/>
              </a:rPr>
              <a:t> para </a:t>
            </a:r>
            <a:r>
              <a:rPr lang="fr-BE" altLang="nl-BE" dirty="0" err="1">
                <a:ea typeface="+mn-ea"/>
              </a:rPr>
              <a:t>combinaciones</a:t>
            </a:r>
            <a:r>
              <a:rPr lang="fr-BE" altLang="nl-BE" dirty="0">
                <a:ea typeface="+mn-ea"/>
              </a:rPr>
              <a:t> de palabras</a:t>
            </a:r>
          </a:p>
          <a:p>
            <a:pPr>
              <a:buNone/>
              <a:defRPr/>
            </a:pPr>
            <a:r>
              <a:rPr lang="fr-BE" altLang="nl-BE" dirty="0" err="1">
                <a:ea typeface="+mn-ea"/>
              </a:rPr>
              <a:t>Pestañas</a:t>
            </a:r>
            <a:r>
              <a:rPr lang="fr-BE" altLang="nl-BE" dirty="0">
                <a:ea typeface="+mn-ea"/>
              </a:rPr>
              <a:t> del </a:t>
            </a:r>
            <a:r>
              <a:rPr lang="fr-BE" altLang="nl-BE" dirty="0" err="1">
                <a:ea typeface="+mn-ea"/>
              </a:rPr>
              <a:t>navegador</a:t>
            </a:r>
            <a:endParaRPr lang="fr-BE" altLang="nl-BE" dirty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fr-BE" altLang="nl-BE" dirty="0" err="1">
                <a:ea typeface="+mn-ea"/>
              </a:rPr>
              <a:t>Ctrl+clic</a:t>
            </a:r>
            <a:r>
              <a:rPr lang="fr-BE" altLang="nl-BE" dirty="0">
                <a:ea typeface="+mn-ea"/>
              </a:rPr>
              <a:t> o </a:t>
            </a:r>
            <a:r>
              <a:rPr lang="fr-BE" altLang="nl-BE" dirty="0" err="1">
                <a:ea typeface="+mn-ea"/>
              </a:rPr>
              <a:t>pinchar</a:t>
            </a:r>
            <a:r>
              <a:rPr lang="fr-BE" altLang="nl-BE" dirty="0">
                <a:ea typeface="+mn-ea"/>
              </a:rPr>
              <a:t> con la </a:t>
            </a:r>
            <a:r>
              <a:rPr lang="fr-BE" altLang="nl-BE" dirty="0" err="1">
                <a:ea typeface="+mn-ea"/>
              </a:rPr>
              <a:t>rueda</a:t>
            </a:r>
            <a:r>
              <a:rPr lang="fr-BE" altLang="nl-BE" dirty="0">
                <a:ea typeface="+mn-ea"/>
              </a:rPr>
              <a:t> del </a:t>
            </a:r>
            <a:r>
              <a:rPr lang="fr-BE" altLang="nl-BE" dirty="0" err="1">
                <a:ea typeface="+mn-ea"/>
              </a:rPr>
              <a:t>ratón</a:t>
            </a:r>
            <a:r>
              <a:rPr lang="fr-BE" altLang="nl-BE" dirty="0">
                <a:ea typeface="+mn-ea"/>
              </a:rPr>
              <a:t> para </a:t>
            </a:r>
            <a:r>
              <a:rPr lang="fr-BE" altLang="nl-BE" dirty="0" err="1">
                <a:ea typeface="+mn-ea"/>
              </a:rPr>
              <a:t>abrir</a:t>
            </a:r>
            <a:r>
              <a:rPr lang="fr-BE" altLang="nl-BE" dirty="0">
                <a:ea typeface="+mn-ea"/>
              </a:rPr>
              <a:t> en </a:t>
            </a:r>
            <a:r>
              <a:rPr lang="fr-BE" altLang="nl-BE" dirty="0" err="1">
                <a:ea typeface="+mn-ea"/>
              </a:rPr>
              <a:t>otra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pestaña</a:t>
            </a:r>
            <a:r>
              <a:rPr lang="fr-BE" altLang="nl-BE" dirty="0">
                <a:ea typeface="+mn-ea"/>
              </a:rPr>
              <a:t> </a:t>
            </a:r>
          </a:p>
          <a:p>
            <a:pPr lvl="1">
              <a:buFont typeface="Arial"/>
              <a:buChar char="•"/>
              <a:defRPr/>
            </a:pPr>
            <a:r>
              <a:rPr lang="fr-BE" altLang="nl-BE" dirty="0" err="1">
                <a:ea typeface="+mn-ea"/>
              </a:rPr>
              <a:t>Ctrl+T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crear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pestaña</a:t>
            </a:r>
            <a:endParaRPr lang="fr-BE" altLang="nl-BE" dirty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fr-BE" altLang="nl-BE" dirty="0" err="1">
                <a:ea typeface="+mn-ea"/>
              </a:rPr>
              <a:t>Ctrl+tab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cambiar</a:t>
            </a:r>
            <a:r>
              <a:rPr lang="fr-BE" altLang="nl-BE" dirty="0">
                <a:ea typeface="+mn-ea"/>
              </a:rPr>
              <a:t> entre </a:t>
            </a:r>
            <a:r>
              <a:rPr lang="fr-BE" altLang="nl-BE" dirty="0" err="1">
                <a:ea typeface="+mn-ea"/>
              </a:rPr>
              <a:t>pestañas</a:t>
            </a:r>
            <a:endParaRPr lang="fr-BE" altLang="nl-BE" dirty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fr-BE" altLang="nl-BE" dirty="0">
                <a:ea typeface="+mn-ea"/>
              </a:rPr>
              <a:t>Ctrl+F4 </a:t>
            </a:r>
            <a:r>
              <a:rPr lang="fr-BE" altLang="nl-BE" dirty="0" err="1">
                <a:ea typeface="+mn-ea"/>
              </a:rPr>
              <a:t>cerrar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pestaña</a:t>
            </a:r>
            <a:endParaRPr lang="fr-BE" altLang="nl-BE" dirty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fr-BE" altLang="nl-BE" dirty="0" err="1">
                <a:ea typeface="+mn-ea"/>
              </a:rPr>
              <a:t>Ctrl+may+T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volver</a:t>
            </a:r>
            <a:r>
              <a:rPr lang="fr-BE" altLang="nl-BE" dirty="0">
                <a:ea typeface="+mn-ea"/>
              </a:rPr>
              <a:t> a </a:t>
            </a:r>
            <a:r>
              <a:rPr lang="fr-BE" altLang="nl-BE" dirty="0" err="1">
                <a:ea typeface="+mn-ea"/>
              </a:rPr>
              <a:t>abrir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pestaña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cerrada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por</a:t>
            </a:r>
            <a:r>
              <a:rPr lang="fr-BE" altLang="nl-BE">
                <a:ea typeface="+mn-ea"/>
              </a:rPr>
              <a:t> accidente</a:t>
            </a:r>
            <a:endParaRPr lang="fr-BE" altLang="nl-BE" dirty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fr-BE" altLang="nl-BE" dirty="0">
                <a:ea typeface="+mn-ea"/>
              </a:rPr>
              <a:t>Se </a:t>
            </a:r>
            <a:r>
              <a:rPr lang="fr-BE" altLang="nl-BE" dirty="0" err="1">
                <a:ea typeface="+mn-ea"/>
              </a:rPr>
              <a:t>puede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soltar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una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pestaña</a:t>
            </a:r>
            <a:r>
              <a:rPr lang="fr-BE" altLang="nl-BE" dirty="0">
                <a:ea typeface="+mn-ea"/>
              </a:rPr>
              <a:t> y </a:t>
            </a:r>
            <a:r>
              <a:rPr lang="fr-BE" altLang="nl-BE" dirty="0" err="1">
                <a:ea typeface="+mn-ea"/>
              </a:rPr>
              <a:t>ponerla</a:t>
            </a:r>
            <a:r>
              <a:rPr lang="fr-BE" altLang="nl-BE" dirty="0">
                <a:ea typeface="+mn-ea"/>
              </a:rPr>
              <a:t> en </a:t>
            </a:r>
            <a:r>
              <a:rPr lang="fr-BE" altLang="nl-BE" dirty="0" err="1">
                <a:ea typeface="+mn-ea"/>
              </a:rPr>
              <a:t>una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ventana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separada</a:t>
            </a:r>
            <a:r>
              <a:rPr lang="fr-BE" altLang="nl-BE" dirty="0">
                <a:ea typeface="+mn-ea"/>
              </a:rPr>
              <a:t> (y el </a:t>
            </a:r>
            <a:r>
              <a:rPr lang="fr-BE" altLang="nl-BE" dirty="0" err="1">
                <a:ea typeface="+mn-ea"/>
              </a:rPr>
              <a:t>inverso</a:t>
            </a:r>
            <a:r>
              <a:rPr lang="fr-BE" altLang="nl-BE" dirty="0">
                <a:ea typeface="+mn-ea"/>
              </a:rPr>
              <a:t>)</a:t>
            </a:r>
          </a:p>
          <a:p>
            <a:pPr>
              <a:buNone/>
              <a:defRPr/>
            </a:pPr>
            <a:r>
              <a:rPr lang="fr-BE" altLang="nl-BE" dirty="0">
                <a:ea typeface="+mn-ea"/>
              </a:rPr>
              <a:t>Zoom</a:t>
            </a:r>
          </a:p>
          <a:p>
            <a:pPr lvl="1">
              <a:buFont typeface="Arial"/>
              <a:buChar char="•"/>
              <a:defRPr/>
            </a:pPr>
            <a:r>
              <a:rPr lang="fr-BE" altLang="nl-BE" dirty="0" err="1">
                <a:ea typeface="+mn-ea"/>
              </a:rPr>
              <a:t>Ctrl+subir</a:t>
            </a:r>
            <a:r>
              <a:rPr lang="fr-BE" altLang="nl-BE" dirty="0">
                <a:ea typeface="+mn-ea"/>
              </a:rPr>
              <a:t>/</a:t>
            </a:r>
            <a:r>
              <a:rPr lang="fr-BE" altLang="nl-BE" dirty="0" err="1">
                <a:ea typeface="+mn-ea"/>
              </a:rPr>
              <a:t>bajar</a:t>
            </a:r>
            <a:r>
              <a:rPr lang="fr-BE" altLang="nl-BE" dirty="0">
                <a:ea typeface="+mn-ea"/>
              </a:rPr>
              <a:t> con la </a:t>
            </a:r>
            <a:r>
              <a:rPr lang="fr-BE" altLang="nl-BE" dirty="0" err="1">
                <a:ea typeface="+mn-ea"/>
              </a:rPr>
              <a:t>rueda</a:t>
            </a:r>
            <a:r>
              <a:rPr lang="fr-BE" altLang="nl-BE" dirty="0">
                <a:ea typeface="+mn-ea"/>
              </a:rPr>
              <a:t> del </a:t>
            </a:r>
            <a:r>
              <a:rPr lang="fr-BE" altLang="nl-BE" dirty="0" err="1">
                <a:ea typeface="+mn-ea"/>
              </a:rPr>
              <a:t>ratón</a:t>
            </a:r>
            <a:endParaRPr lang="fr-BE" altLang="nl-BE" dirty="0">
              <a:ea typeface="+mn-ea"/>
            </a:endParaRPr>
          </a:p>
          <a:p>
            <a:pPr lvl="1">
              <a:buFont typeface="Arial"/>
              <a:buChar char="•"/>
              <a:defRPr/>
            </a:pPr>
            <a:endParaRPr lang="nl-BE" altLang="nl-BE" dirty="0">
              <a:ea typeface="+mn-ea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A3313D8-4D43-4077-84F5-F96F6A441A80}" type="slidenum">
              <a:rPr lang="en-US" altLang="nl-BE" sz="900">
                <a:solidFill>
                  <a:srgbClr val="898989"/>
                </a:solidFill>
              </a:rPr>
              <a:pPr/>
              <a:t>10</a:t>
            </a:fld>
            <a:endParaRPr lang="en-US" altLang="nl-BE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Cosas</a:t>
            </a: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prácticas</a:t>
            </a: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2</a:t>
            </a:r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Búsqueda</a:t>
            </a: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avanzada</a:t>
            </a:r>
            <a:endParaRPr lang="FR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FR-BE" altLang="NL-BE">
                <a:latin typeface="Corbel" panose="020B0503020204020204" pitchFamily="34" charset="0"/>
                <a:cs typeface="Corbel" panose="020B0503020204020204" pitchFamily="34" charset="0"/>
              </a:rPr>
              <a:t>Imágenes por </a:t>
            </a:r>
            <a:r>
              <a:rPr lang="FR-BE" altLang="NL-BE" err="1">
                <a:latin typeface="Corbel" panose="020B0503020204020204" pitchFamily="34" charset="0"/>
                <a:cs typeface="Corbel" panose="020B0503020204020204" pitchFamily="34" charset="0"/>
              </a:rPr>
              <a:t>color</a:t>
            </a:r>
            <a:endParaRPr lang="FR-BE" altLang="NL-BE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Parámetros</a:t>
            </a: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de la </a:t>
            </a:r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búsqueda</a:t>
            </a:r>
            <a:endParaRPr lang="FR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Site:</a:t>
            </a:r>
          </a:p>
          <a:p>
            <a:pPr lvl="1"/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Filetype</a:t>
            </a: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:</a:t>
            </a:r>
          </a:p>
          <a:p>
            <a:pPr lvl="1"/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Licencia de </a:t>
            </a:r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utilización</a:t>
            </a:r>
            <a:endParaRPr lang="FR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Opciones</a:t>
            </a: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: </a:t>
            </a:r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rueda</a:t>
            </a: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dentada</a:t>
            </a:r>
            <a:endParaRPr lang="FR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6EB1D4C-7F69-4EC9-B5D3-74D1A324D58B}" type="slidenum">
              <a:rPr lang="en-US" altLang="nl-BE" sz="900">
                <a:solidFill>
                  <a:srgbClr val="898989"/>
                </a:solidFill>
              </a:rPr>
              <a:pPr/>
              <a:t>11</a:t>
            </a:fld>
            <a:endParaRPr lang="en-US" altLang="nl-BE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6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Cosas</a:t>
            </a: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prácticas</a:t>
            </a: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3</a:t>
            </a:r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NL-BE" sz="2800" dirty="0" err="1">
                <a:latin typeface="Corbel" panose="020B0503020204020204" pitchFamily="34" charset="0"/>
                <a:cs typeface="Corbel" panose="020B0503020204020204" pitchFamily="34" charset="0"/>
              </a:rPr>
              <a:t>Accelerador</a:t>
            </a:r>
            <a:r>
              <a:rPr lang="FR-BE" altLang="NL-BE" sz="2800" dirty="0">
                <a:latin typeface="Corbel" panose="020B0503020204020204" pitchFamily="34" charset="0"/>
                <a:cs typeface="Corbel" panose="020B0503020204020204" pitchFamily="34" charset="0"/>
              </a:rPr>
              <a:t> en IE para </a:t>
            </a:r>
            <a:r>
              <a:rPr lang="FR-BE" altLang="NL-BE" sz="2800" dirty="0" err="1">
                <a:latin typeface="Corbel" panose="020B0503020204020204" pitchFamily="34" charset="0"/>
                <a:cs typeface="Corbel" panose="020B0503020204020204" pitchFamily="34" charset="0"/>
              </a:rPr>
              <a:t>traducir</a:t>
            </a:r>
            <a:endParaRPr lang="fr-BE" altLang="NL-BE" sz="2800" dirty="0" err="1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FR-BE" altLang="NL-BE" sz="2800" dirty="0">
                <a:latin typeface="Corbel" panose="020B0503020204020204" pitchFamily="34" charset="0"/>
                <a:cs typeface="Corbel" panose="020B0503020204020204" pitchFamily="34" charset="0"/>
              </a:rPr>
              <a:t>En </a:t>
            </a:r>
            <a:r>
              <a:rPr lang="FR-BE" altLang="NL-BE" sz="2800" dirty="0" err="1">
                <a:latin typeface="Corbel" panose="020B0503020204020204" pitchFamily="34" charset="0"/>
                <a:cs typeface="Corbel" panose="020B0503020204020204" pitchFamily="34" charset="0"/>
              </a:rPr>
              <a:t>línea</a:t>
            </a:r>
            <a:endParaRPr lang="fr-BE" altLang="NL-BE" sz="2800" dirty="0" err="1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FR-BE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Translate.bing.com</a:t>
            </a:r>
            <a:endParaRPr lang="fr-BE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FR-BE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Translate.google.com (</a:t>
            </a:r>
            <a:r>
              <a:rPr lang="FR-BE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más</a:t>
            </a:r>
            <a:r>
              <a:rPr lang="FR-BE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bien </a:t>
            </a:r>
            <a:r>
              <a:rPr lang="FR-BE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cat</a:t>
            </a:r>
            <a:r>
              <a:rPr lang="fr-BE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a</a:t>
            </a:r>
            <a:r>
              <a:rPr lang="FR-BE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strófico</a:t>
            </a:r>
            <a:r>
              <a:rPr lang="FR-BE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)</a:t>
            </a:r>
            <a:endParaRPr lang="fr-BE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fr-BE" altLang="NL-BE" sz="2400" b="1" dirty="0">
                <a:latin typeface="Corbel" panose="020B0503020204020204" pitchFamily="34" charset="0"/>
                <a:cs typeface="Corbel" panose="020B0503020204020204" pitchFamily="34" charset="0"/>
              </a:rPr>
              <a:t>DEEPL.COM</a:t>
            </a:r>
            <a:endParaRPr lang="FR-BE" altLang="NL-BE" sz="2400" b="1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FR-BE" altLang="nl-BE" sz="2800" dirty="0" err="1">
                <a:latin typeface="Corbel" panose="020B0503020204020204" pitchFamily="34" charset="0"/>
                <a:cs typeface="Corbel" panose="020B0503020204020204" pitchFamily="34" charset="0"/>
              </a:rPr>
              <a:t>Más</a:t>
            </a:r>
            <a:r>
              <a:rPr lang="FR-BE" altLang="nl-BE" sz="28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sz="2800" dirty="0" err="1">
                <a:latin typeface="Corbel" panose="020B0503020204020204" pitchFamily="34" charset="0"/>
                <a:cs typeface="Corbel" panose="020B0503020204020204" pitchFamily="34" charset="0"/>
              </a:rPr>
              <a:t>herramientas</a:t>
            </a:r>
            <a:r>
              <a:rPr lang="FR-BE" altLang="nl-BE" sz="2800" dirty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FR-BE" altLang="nl-BE" sz="2800" dirty="0" err="1">
                <a:latin typeface="Corbel" panose="020B0503020204020204" pitchFamily="34" charset="0"/>
                <a:cs typeface="Corbel" panose="020B0503020204020204" pitchFamily="34" charset="0"/>
              </a:rPr>
              <a:t>traducción</a:t>
            </a:r>
            <a:r>
              <a:rPr lang="FR-BE" altLang="nl-BE" sz="2800" dirty="0">
                <a:latin typeface="Corbel" panose="020B0503020204020204" pitchFamily="34" charset="0"/>
                <a:cs typeface="Corbel" panose="020B0503020204020204" pitchFamily="34" charset="0"/>
              </a:rPr>
              <a:t> / </a:t>
            </a:r>
            <a:r>
              <a:rPr lang="FR-BE" altLang="nl-BE" sz="2800" dirty="0" err="1">
                <a:latin typeface="Corbel" panose="020B0503020204020204" pitchFamily="34" charset="0"/>
                <a:cs typeface="Corbel" panose="020B0503020204020204" pitchFamily="34" charset="0"/>
              </a:rPr>
              <a:t>apoyo</a:t>
            </a:r>
            <a:r>
              <a:rPr lang="FR-BE" altLang="nl-BE" sz="28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sz="2800" dirty="0" err="1">
                <a:latin typeface="Corbel" panose="020B0503020204020204" pitchFamily="34" charset="0"/>
                <a:cs typeface="Corbel" panose="020B0503020204020204" pitchFamily="34" charset="0"/>
              </a:rPr>
              <a:t>lingüístico</a:t>
            </a:r>
            <a:r>
              <a:rPr lang="FR-BE" altLang="nl-BE" sz="2800" dirty="0">
                <a:latin typeface="Corbel" panose="020B0503020204020204" pitchFamily="34" charset="0"/>
                <a:cs typeface="Corbel" panose="020B0503020204020204" pitchFamily="34" charset="0"/>
              </a:rPr>
              <a:t> en </a:t>
            </a:r>
            <a:r>
              <a:rPr lang="FR-BE" altLang="nl-BE" sz="2800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www.hlrnet.com</a:t>
            </a:r>
            <a:endParaRPr lang="fr-BE" altLang="nl-BE" sz="28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FR-BE" altLang="nl-BE" sz="2800" dirty="0" err="1">
                <a:latin typeface="Corbel" panose="020B0503020204020204" pitchFamily="34" charset="0"/>
                <a:cs typeface="Corbel" panose="020B0503020204020204" pitchFamily="34" charset="0"/>
              </a:rPr>
              <a:t>Síntesis</a:t>
            </a:r>
            <a:r>
              <a:rPr lang="FR-BE" altLang="nl-BE" sz="28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sz="2800" dirty="0" err="1">
                <a:latin typeface="Corbel" panose="020B0503020204020204" pitchFamily="34" charset="0"/>
                <a:cs typeface="Corbel" panose="020B0503020204020204" pitchFamily="34" charset="0"/>
              </a:rPr>
              <a:t>automatizada</a:t>
            </a:r>
            <a:r>
              <a:rPr lang="FR-BE" altLang="nl-BE" sz="2800" dirty="0">
                <a:latin typeface="Corbel" panose="020B0503020204020204" pitchFamily="34" charset="0"/>
                <a:cs typeface="Corbel" panose="020B0503020204020204" pitchFamily="34" charset="0"/>
              </a:rPr>
              <a:t> en palabras clave: </a:t>
            </a:r>
            <a:r>
              <a:rPr lang="fr-BE" altLang="nl-BE" sz="2800" dirty="0">
                <a:latin typeface="Corbel" panose="020B0503020204020204" pitchFamily="34" charset="0"/>
                <a:cs typeface="Corbel" panose="020B0503020204020204" pitchFamily="34" charset="0"/>
              </a:rPr>
              <a:t>T</a:t>
            </a:r>
            <a:r>
              <a:rPr lang="FR-BE" altLang="nl-BE" sz="2800" dirty="0">
                <a:latin typeface="Corbel" panose="020B0503020204020204" pitchFamily="34" charset="0"/>
                <a:cs typeface="Corbel" panose="020B0503020204020204" pitchFamily="34" charset="0"/>
              </a:rPr>
              <a:t>agcrowd.com</a:t>
            </a:r>
          </a:p>
          <a:p>
            <a:endParaRPr lang="nl-BE" altLang="nl-BE" sz="280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6BD1CDC-360F-4939-96AA-1E7042189D6C}" type="slidenum">
              <a:rPr lang="en-US" altLang="nl-BE" sz="900">
                <a:solidFill>
                  <a:srgbClr val="898989"/>
                </a:solidFill>
              </a:rPr>
              <a:pPr/>
              <a:t>12</a:t>
            </a:fld>
            <a:endParaRPr lang="en-US" altLang="nl-BE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4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BE" altLang="nl-BE" dirty="0" err="1">
                <a:ea typeface="+mj-ea"/>
              </a:rPr>
              <a:t>Información</a:t>
            </a:r>
            <a:r>
              <a:rPr lang="fr-BE" altLang="nl-BE" dirty="0">
                <a:ea typeface="+mj-ea"/>
              </a:rPr>
              <a:t> </a:t>
            </a:r>
            <a:r>
              <a:rPr lang="fr-BE" altLang="nl-BE" dirty="0" err="1">
                <a:ea typeface="+mj-ea"/>
              </a:rPr>
              <a:t>seria</a:t>
            </a:r>
            <a:r>
              <a:rPr lang="fr-BE" altLang="nl-BE" dirty="0">
                <a:ea typeface="+mj-ea"/>
              </a:rPr>
              <a:t> / </a:t>
            </a:r>
            <a:r>
              <a:rPr lang="fr-BE" altLang="nl-BE" dirty="0" err="1">
                <a:ea typeface="+mj-ea"/>
              </a:rPr>
              <a:t>científica</a:t>
            </a:r>
            <a:endParaRPr lang="nl-BE" altLang="nl-BE" dirty="0">
              <a:ea typeface="+mj-ea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fr-BE" altLang="nl-BE" dirty="0" err="1">
                <a:ea typeface="+mn-ea"/>
              </a:rPr>
              <a:t>Pubmed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>
                <a:hlinkClick r:id="rId3"/>
              </a:rPr>
              <a:t>www.pubmed.gov</a:t>
            </a:r>
            <a:endParaRPr lang="fr-BE" altLang="nl-BE" dirty="0">
              <a:ea typeface="+mn-ea"/>
            </a:endParaRPr>
          </a:p>
          <a:p>
            <a:pPr>
              <a:buNone/>
              <a:defRPr/>
            </a:pPr>
            <a:r>
              <a:rPr lang="fr-BE" altLang="nl-BE" dirty="0">
                <a:ea typeface="+mn-ea"/>
              </a:rPr>
              <a:t>Google </a:t>
            </a:r>
            <a:r>
              <a:rPr lang="fr-BE" altLang="nl-BE" dirty="0" err="1">
                <a:ea typeface="+mn-ea"/>
              </a:rPr>
              <a:t>scholar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>
                <a:hlinkClick r:id="rId4"/>
              </a:rPr>
              <a:t>http://scholar.google.com</a:t>
            </a:r>
            <a:endParaRPr lang="fr-BE" altLang="nl-BE" dirty="0">
              <a:ea typeface="+mn-ea"/>
            </a:endParaRPr>
          </a:p>
          <a:p>
            <a:pPr>
              <a:buNone/>
              <a:defRPr/>
            </a:pPr>
            <a:r>
              <a:rPr lang="fr-BE" altLang="nl-BE" dirty="0">
                <a:ea typeface="+mn-ea"/>
              </a:rPr>
              <a:t>La </a:t>
            </a:r>
            <a:r>
              <a:rPr lang="fr-BE" altLang="nl-BE" dirty="0" err="1">
                <a:ea typeface="+mn-ea"/>
              </a:rPr>
              <a:t>biblioteca</a:t>
            </a:r>
            <a:r>
              <a:rPr lang="fr-BE" altLang="nl-BE" dirty="0">
                <a:ea typeface="+mn-ea"/>
              </a:rPr>
              <a:t> de la </a:t>
            </a:r>
            <a:r>
              <a:rPr lang="fr-BE" altLang="nl-BE" dirty="0" err="1">
                <a:ea typeface="+mn-ea"/>
              </a:rPr>
              <a:t>asociación</a:t>
            </a:r>
            <a:r>
              <a:rPr lang="fr-BE" altLang="nl-BE" dirty="0">
                <a:ea typeface="+mn-ea"/>
              </a:rPr>
              <a:t> de </a:t>
            </a:r>
            <a:r>
              <a:rPr lang="fr-BE" altLang="nl-BE" dirty="0" err="1">
                <a:ea typeface="+mn-ea"/>
              </a:rPr>
              <a:t>nuestra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 err="1">
                <a:ea typeface="+mn-ea"/>
              </a:rPr>
              <a:t>escuela-universidad</a:t>
            </a:r>
            <a:r>
              <a:rPr lang="fr-BE" altLang="nl-BE" dirty="0">
                <a:ea typeface="+mn-ea"/>
              </a:rPr>
              <a:t> </a:t>
            </a:r>
            <a:r>
              <a:rPr lang="fr-BE" altLang="nl-BE" dirty="0">
                <a:hlinkClick r:id="rId5"/>
              </a:rPr>
              <a:t>http://limo.libis.be/</a:t>
            </a:r>
            <a:endParaRPr lang="fr-BE" altLang="nl-BE" dirty="0">
              <a:ea typeface="+mn-ea"/>
            </a:endParaRPr>
          </a:p>
          <a:p>
            <a:pPr>
              <a:buNone/>
              <a:defRPr/>
            </a:pPr>
            <a:r>
              <a:rPr lang="fr-BE" altLang="nl-BE" dirty="0">
                <a:ea typeface="+mn-ea"/>
              </a:rPr>
              <a:t>Mis listas</a:t>
            </a:r>
          </a:p>
          <a:p>
            <a:pPr marL="457200" lvl="1" indent="0">
              <a:buNone/>
              <a:defRPr/>
            </a:pPr>
            <a:r>
              <a:rPr lang="fr-BE" altLang="nl-BE">
                <a:ea typeface="+mn-ea"/>
                <a:hlinkClick r:id="rId6"/>
              </a:rPr>
              <a:t>www</a:t>
            </a:r>
            <a:r>
              <a:rPr lang="fr-BE" altLang="nl-BE" dirty="0">
                <a:ea typeface="+mn-ea"/>
                <a:hlinkClick r:id="rId6"/>
              </a:rPr>
              <a:t>.gezondheids.org</a:t>
            </a:r>
            <a:r>
              <a:rPr lang="fr-BE" altLang="nl-BE" dirty="0">
                <a:ea typeface="+mn-ea"/>
              </a:rPr>
              <a:t> </a:t>
            </a:r>
            <a:br>
              <a:rPr lang="fr-BE" altLang="nl-BE" dirty="0">
                <a:ea typeface="+mn-ea"/>
              </a:rPr>
            </a:br>
            <a:r>
              <a:rPr lang="fr-BE" altLang="nl-BE" dirty="0">
                <a:ea typeface="+mn-ea"/>
                <a:hlinkClick r:id="rId7"/>
              </a:rPr>
              <a:t>www.hlrnet.com/sites/ecs</a:t>
            </a:r>
            <a:r>
              <a:rPr lang="fr-BE" altLang="nl-BE" dirty="0">
                <a:ea typeface="+mn-ea"/>
              </a:rPr>
              <a:t>  </a:t>
            </a:r>
            <a:endParaRPr lang="nl-BE" altLang="nl-BE" dirty="0">
              <a:ea typeface="+mn-ea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E2725A0-9BA5-4DAF-9F0D-682F3D06CAD5}" type="slidenum">
              <a:rPr lang="en-US" altLang="nl-BE" sz="900">
                <a:solidFill>
                  <a:srgbClr val="898989"/>
                </a:solidFill>
              </a:rPr>
              <a:pPr/>
              <a:t>13</a:t>
            </a:fld>
            <a:endParaRPr lang="en-US" altLang="nl-BE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¿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Conoces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… Google?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898650" y="1844675"/>
            <a:ext cx="7797800" cy="3619500"/>
          </a:xfrm>
        </p:spPr>
        <p:txBody>
          <a:bodyPr/>
          <a:lstStyle/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Opciones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avanzadas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Personalizer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Traducción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Buscar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imágenes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: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color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, forma,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licencia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Cálculos</a:t>
            </a:r>
            <a:b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</a:b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20 cc en cl</a:t>
            </a:r>
          </a:p>
          <a:p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endParaRPr lang="nl-NL" altLang="nl-BE" sz="400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88C2C6-E3DB-4BA6-B757-F95A985DA62A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4620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Google: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opciones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avanzadas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0179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Buscar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por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lengua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región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sitio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formato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fecha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…</a:t>
            </a: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68A405-E883-42C3-8833-8754371595E0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C198AEC-664B-4AB9-840A-194256F46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2681077"/>
            <a:ext cx="4849829" cy="304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6439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Google: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opciones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avanzadas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0179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Buscar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por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lengua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región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sitio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formato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fecha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…</a:t>
            </a: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68A405-E883-42C3-8833-8754371595E0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947522-A0B8-4CB6-87F5-018FA3F20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17" y="2715814"/>
            <a:ext cx="6663881" cy="34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7179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Google: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personalizar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12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Lengua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NL" altLang="nl-BE" err="1">
                <a:latin typeface="Corbel" panose="020B0503020204020204" pitchFamily="34" charset="0"/>
                <a:cs typeface="Corbel" panose="020B0503020204020204" pitchFamily="34" charset="0"/>
              </a:rPr>
              <a:t>filtros</a:t>
            </a:r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 ,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autocompletar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la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búsqueda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sí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/no,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abrir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en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otra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ventana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6A89FAB-47E3-47D4-8147-0710536A187E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F3B718A-615F-4829-9F8A-C5A38C47D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540" y="3044825"/>
            <a:ext cx="367446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9389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0084" y="291325"/>
            <a:ext cx="10390716" cy="1462087"/>
          </a:xfrm>
        </p:spPr>
        <p:txBody>
          <a:bodyPr/>
          <a:lstStyle/>
          <a:p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Google (y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otros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):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cosas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útiles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82675" y="2139795"/>
            <a:ext cx="6880225" cy="3824443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NL-NL" altLang="nl-BE" sz="2400" dirty="0" err="1"/>
              <a:t>Intitle</a:t>
            </a:r>
            <a:r>
              <a:rPr lang="NL-NL" altLang="nl-BE" sz="2400" dirty="0"/>
              <a:t>:</a:t>
            </a:r>
          </a:p>
          <a:p>
            <a:pPr>
              <a:buNone/>
              <a:defRPr/>
            </a:pPr>
            <a:r>
              <a:rPr lang="NL-NL" altLang="nl-BE" sz="2400" dirty="0" err="1"/>
              <a:t>Inurl</a:t>
            </a:r>
            <a:r>
              <a:rPr lang="NL-NL" altLang="nl-BE" sz="2400" dirty="0"/>
              <a:t>:</a:t>
            </a:r>
          </a:p>
          <a:p>
            <a:pPr>
              <a:buNone/>
              <a:defRPr/>
            </a:pPr>
            <a:r>
              <a:rPr lang="NL-NL" altLang="nl-BE" sz="2400" dirty="0" err="1"/>
              <a:t>Intext</a:t>
            </a:r>
            <a:r>
              <a:rPr lang="NL-NL" altLang="nl-BE" sz="2400" dirty="0"/>
              <a:t>:</a:t>
            </a:r>
          </a:p>
          <a:p>
            <a:pPr>
              <a:buNone/>
              <a:defRPr/>
            </a:pPr>
            <a:r>
              <a:rPr lang="NL-NL" altLang="NL-BE" sz="2400" b="1" dirty="0"/>
              <a:t>Site:</a:t>
            </a:r>
          </a:p>
          <a:p>
            <a:pPr lvl="1">
              <a:buFont typeface="Arial"/>
              <a:buChar char="•"/>
              <a:defRPr/>
            </a:pPr>
            <a:r>
              <a:rPr lang="NL-NL" altLang="nl-BE" sz="2000" dirty="0" err="1"/>
              <a:t>Dentro</a:t>
            </a:r>
            <a:r>
              <a:rPr lang="NL-NL" altLang="nl-BE" sz="2000" dirty="0"/>
              <a:t> de </a:t>
            </a:r>
            <a:r>
              <a:rPr lang="NL-NL" altLang="nl-BE" sz="2000" dirty="0" err="1"/>
              <a:t>un</a:t>
            </a:r>
            <a:r>
              <a:rPr lang="NL-NL" altLang="nl-BE" sz="2000" dirty="0"/>
              <a:t> </a:t>
            </a:r>
            <a:r>
              <a:rPr lang="NL-NL" altLang="nl-BE" sz="2000" dirty="0" err="1"/>
              <a:t>sitio</a:t>
            </a:r>
            <a:r>
              <a:rPr lang="NL-NL" altLang="nl-BE" sz="2000" dirty="0"/>
              <a:t> o </a:t>
            </a:r>
            <a:r>
              <a:rPr lang="NL-NL" altLang="nl-BE" sz="2000" dirty="0" err="1"/>
              <a:t>dominio</a:t>
            </a:r>
            <a:endParaRPr lang="NL-NL" altLang="nl-BE" sz="2000" dirty="0"/>
          </a:p>
          <a:p>
            <a:pPr>
              <a:buNone/>
              <a:defRPr/>
            </a:pPr>
            <a:r>
              <a:rPr lang="NL-NL" altLang="nl-BE" sz="2400" dirty="0"/>
              <a:t>Link:</a:t>
            </a:r>
          </a:p>
          <a:p>
            <a:pPr>
              <a:buNone/>
              <a:defRPr/>
            </a:pPr>
            <a:r>
              <a:rPr lang="NL-NL" altLang="NL-BE" sz="2400" b="1" dirty="0"/>
              <a:t>Filetype:</a:t>
            </a:r>
          </a:p>
          <a:p>
            <a:pPr lvl="1">
              <a:buFont typeface="Arial"/>
              <a:buChar char="•"/>
              <a:defRPr/>
            </a:pPr>
            <a:r>
              <a:rPr lang="NL-NL" altLang="nl-BE" sz="2000" dirty="0"/>
              <a:t>Por </a:t>
            </a:r>
            <a:r>
              <a:rPr lang="NL-NL" altLang="nl-BE" sz="2000" dirty="0" err="1"/>
              <a:t>tipo</a:t>
            </a:r>
            <a:r>
              <a:rPr lang="NL-NL" altLang="nl-BE" sz="2000" dirty="0"/>
              <a:t> de </a:t>
            </a:r>
            <a:r>
              <a:rPr lang="NL-NL" altLang="nl-BE" sz="2000" dirty="0" err="1"/>
              <a:t>documento</a:t>
            </a:r>
            <a:endParaRPr lang="NL-NL" altLang="nl-BE" sz="2000" dirty="0"/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4F69F1-3F71-4D20-A49A-5CC996FFD166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9895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Búsqueda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dinámica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457200">
              <a:buNone/>
              <a:defRPr/>
            </a:pPr>
            <a:r>
              <a:rPr lang="nl-NL" dirty="0">
                <a:ea typeface="+mn-ea"/>
              </a:rPr>
              <a:t>Bing </a:t>
            </a:r>
            <a:r>
              <a:rPr lang="nl-NL" dirty="0" err="1">
                <a:ea typeface="+mn-ea"/>
              </a:rPr>
              <a:t>produce</a:t>
            </a:r>
            <a:r>
              <a:rPr lang="nl-NL" dirty="0">
                <a:ea typeface="+mn-ea"/>
              </a:rPr>
              <a:t> </a:t>
            </a:r>
            <a:r>
              <a:rPr lang="nl-NL" dirty="0" err="1">
                <a:ea typeface="+mn-ea"/>
              </a:rPr>
              <a:t>un</a:t>
            </a:r>
            <a:r>
              <a:rPr lang="nl-NL" dirty="0">
                <a:ea typeface="+mn-ea"/>
              </a:rPr>
              <a:t> </a:t>
            </a:r>
            <a:r>
              <a:rPr lang="nl-NL" dirty="0" err="1">
                <a:ea typeface="+mn-ea"/>
              </a:rPr>
              <a:t>hilo</a:t>
            </a:r>
            <a:r>
              <a:rPr lang="nl-NL" dirty="0">
                <a:ea typeface="+mn-ea"/>
              </a:rPr>
              <a:t> RSS por </a:t>
            </a:r>
            <a:r>
              <a:rPr lang="nl-NL" dirty="0" err="1">
                <a:ea typeface="+mn-ea"/>
              </a:rPr>
              <a:t>búsqueda</a:t>
            </a:r>
            <a:endParaRPr lang="nl-NL" dirty="0">
              <a:ea typeface="+mn-ea"/>
            </a:endParaRPr>
          </a:p>
          <a:p>
            <a:pPr marL="514350" indent="-457200">
              <a:buNone/>
              <a:defRPr/>
            </a:pPr>
            <a:r>
              <a:rPr lang="nl-NL" dirty="0">
                <a:ea typeface="+mn-ea"/>
              </a:rPr>
              <a:t>Google.com/alerts: </a:t>
            </a:r>
            <a:r>
              <a:rPr lang="nl-NL" dirty="0" err="1">
                <a:ea typeface="+mn-ea"/>
              </a:rPr>
              <a:t>alertas</a:t>
            </a:r>
            <a:r>
              <a:rPr lang="nl-NL" dirty="0">
                <a:ea typeface="+mn-ea"/>
              </a:rPr>
              <a:t> por </a:t>
            </a:r>
            <a:r>
              <a:rPr lang="nl-NL" dirty="0" err="1">
                <a:ea typeface="+mn-ea"/>
              </a:rPr>
              <a:t>correo</a:t>
            </a:r>
            <a:r>
              <a:rPr lang="nl-NL" dirty="0">
                <a:ea typeface="+mn-ea"/>
              </a:rPr>
              <a:t> en </a:t>
            </a:r>
            <a:r>
              <a:rPr lang="nl-NL" dirty="0" err="1">
                <a:ea typeface="+mn-ea"/>
              </a:rPr>
              <a:t>caso</a:t>
            </a:r>
            <a:r>
              <a:rPr lang="nl-NL" dirty="0">
                <a:ea typeface="+mn-ea"/>
              </a:rPr>
              <a:t> de </a:t>
            </a:r>
            <a:r>
              <a:rPr lang="nl-NL" dirty="0" err="1">
                <a:ea typeface="+mn-ea"/>
              </a:rPr>
              <a:t>nuevo</a:t>
            </a:r>
            <a:r>
              <a:rPr lang="nl-NL" dirty="0">
                <a:ea typeface="+mn-ea"/>
              </a:rPr>
              <a:t> </a:t>
            </a:r>
            <a:r>
              <a:rPr lang="nl-NL" dirty="0" err="1">
                <a:ea typeface="+mn-ea"/>
              </a:rPr>
              <a:t>resultado</a:t>
            </a:r>
            <a:endParaRPr lang="nl-NL" dirty="0">
              <a:ea typeface="+mn-ea"/>
            </a:endParaRPr>
          </a:p>
          <a:p>
            <a:pPr>
              <a:buNone/>
              <a:defRPr/>
            </a:pPr>
            <a:endParaRPr lang="nl-NL" dirty="0">
              <a:ea typeface="+mn-ea"/>
            </a:endParaRPr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0E1FE48-C62B-45E6-9EF7-A86715B97023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1719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El programa de hoy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Fuentes</a:t>
            </a:r>
            <a:endParaRPr lang="nl-NL" dirty="0"/>
          </a:p>
          <a:p>
            <a:r>
              <a:rPr lang="nl-NL" dirty="0" err="1"/>
              <a:t>Herramientas</a:t>
            </a:r>
            <a:endParaRPr lang="nl-NL" dirty="0"/>
          </a:p>
          <a:p>
            <a:r>
              <a:rPr lang="nl-NL" dirty="0" err="1"/>
              <a:t>Convenciones</a:t>
            </a:r>
            <a:endParaRPr lang="nl-NL" dirty="0"/>
          </a:p>
          <a:p>
            <a:r>
              <a:rPr lang="nl-NL" dirty="0"/>
              <a:t>RSS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632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Buscar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« 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bien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 »</a:t>
            </a:r>
          </a:p>
        </p:txBody>
      </p:sp>
      <p:sp>
        <p:nvSpPr>
          <p:cNvPr id="542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También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en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otras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lenguas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Hay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más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resultados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que los de la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primera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página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Intenta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definir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cómo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>
                <a:latin typeface="Corbel" panose="020B0503020204020204" pitchFamily="34" charset="0"/>
                <a:cs typeface="Corbel" panose="020B0503020204020204" pitchFamily="34" charset="0"/>
              </a:rPr>
              <a:t>se presenta un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texto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que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podría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interesarte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–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qué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(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combinación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de)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palabras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Anuncio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&gt;&lt;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contenido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4BB6E3-3E80-4193-B09F-AA8543126AB0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4963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Para pasar al </a:t>
            </a:r>
            <a:r>
              <a:rPr lang="nl-BE" dirty="0" err="1"/>
              <a:t>texto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Ventanas</a:t>
            </a:r>
            <a:endParaRPr lang="nl-BE" dirty="0"/>
          </a:p>
          <a:p>
            <a:pPr lvl="1"/>
            <a:r>
              <a:rPr lang="nl-BE" dirty="0" err="1"/>
              <a:t>Win+flecha</a:t>
            </a:r>
            <a:r>
              <a:rPr lang="nl-BE" dirty="0"/>
              <a:t> = </a:t>
            </a:r>
            <a:r>
              <a:rPr lang="nl-BE" dirty="0" err="1"/>
              <a:t>pegar</a:t>
            </a:r>
            <a:r>
              <a:rPr lang="nl-BE" dirty="0"/>
              <a:t> en </a:t>
            </a:r>
            <a:r>
              <a:rPr lang="nl-BE" dirty="0" err="1"/>
              <a:t>mitad</a:t>
            </a:r>
            <a:r>
              <a:rPr lang="nl-BE" dirty="0"/>
              <a:t> de la </a:t>
            </a:r>
            <a:r>
              <a:rPr lang="nl-BE" dirty="0" err="1"/>
              <a:t>pantalla</a:t>
            </a:r>
            <a:endParaRPr lang="nl-BE" dirty="0"/>
          </a:p>
          <a:p>
            <a:pPr lvl="1"/>
            <a:r>
              <a:rPr lang="nl-BE" dirty="0" err="1"/>
              <a:t>Win+M</a:t>
            </a:r>
            <a:r>
              <a:rPr lang="nl-BE" dirty="0"/>
              <a:t> </a:t>
            </a:r>
            <a:r>
              <a:rPr lang="nl-BE" dirty="0" err="1"/>
              <a:t>minimizar</a:t>
            </a:r>
            <a:endParaRPr lang="nl-BE" dirty="0"/>
          </a:p>
          <a:p>
            <a:pPr lvl="1"/>
            <a:r>
              <a:rPr lang="nl-BE" dirty="0" err="1"/>
              <a:t>Alt+tab</a:t>
            </a:r>
            <a:r>
              <a:rPr lang="nl-BE" dirty="0"/>
              <a:t> pasar a </a:t>
            </a:r>
            <a:r>
              <a:rPr lang="nl-BE" dirty="0" err="1"/>
              <a:t>otra</a:t>
            </a:r>
            <a:r>
              <a:rPr lang="nl-BE" dirty="0"/>
              <a:t> </a:t>
            </a:r>
            <a:r>
              <a:rPr lang="nl-BE" dirty="0" err="1"/>
              <a:t>ventana</a:t>
            </a:r>
            <a:endParaRPr lang="nl-BE" dirty="0"/>
          </a:p>
          <a:p>
            <a:r>
              <a:rPr lang="nl-BE" dirty="0" err="1"/>
              <a:t>Copiar</a:t>
            </a:r>
            <a:r>
              <a:rPr lang="nl-BE"/>
              <a:t>	</a:t>
            </a:r>
            <a:endParaRPr lang="nl-BE" dirty="0"/>
          </a:p>
          <a:p>
            <a:pPr lvl="1"/>
            <a:r>
              <a:rPr lang="nl-BE" dirty="0" err="1"/>
              <a:t>Ctrl+C</a:t>
            </a:r>
            <a:r>
              <a:rPr lang="nl-BE" dirty="0"/>
              <a:t> </a:t>
            </a:r>
            <a:r>
              <a:rPr lang="nl-BE" dirty="0" err="1"/>
              <a:t>copiar</a:t>
            </a:r>
            <a:endParaRPr lang="nl-BE" dirty="0"/>
          </a:p>
          <a:p>
            <a:pPr lvl="1"/>
            <a:r>
              <a:rPr lang="nl-BE" dirty="0" err="1"/>
              <a:t>Ctrl+V</a:t>
            </a:r>
            <a:r>
              <a:rPr lang="nl-BE" dirty="0"/>
              <a:t> </a:t>
            </a:r>
            <a:r>
              <a:rPr lang="nl-BE" dirty="0" err="1"/>
              <a:t>pegar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664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0849" y="1820720"/>
            <a:ext cx="7239000" cy="1143000"/>
          </a:xfrm>
        </p:spPr>
        <p:txBody>
          <a:bodyPr/>
          <a:lstStyle/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Medline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nl-NL" altLang="nl-BE" dirty="0">
                <a:ea typeface="Tahoma"/>
                <a:cs typeface="Tahoma"/>
              </a:rPr>
              <a:t> </a:t>
            </a:r>
            <a:r>
              <a:rPr lang="nl-NL" altLang="nl-BE">
                <a:ea typeface="Tahoma"/>
                <a:cs typeface="Tahoma"/>
              </a:rPr>
              <a:t> </a:t>
            </a:r>
            <a:r>
              <a:rPr lang="nl-NL" altLang="nl-BE">
                <a:ea typeface="+mn-ea"/>
              </a:rPr>
              <a:t>  </a:t>
            </a:r>
            <a:endParaRPr lang="nl-NL" altLang="nl-BE" dirty="0">
              <a:ea typeface="+mn-ea"/>
            </a:endParaRP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D692A67-0A32-4E6B-87DE-D8B9B23B95B2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6343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MedLine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Índice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/ base de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datos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artículos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publicados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en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revistas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médicas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Contiene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descripción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bibnliográfica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y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una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síntesis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(</a:t>
            </a:r>
            <a:r>
              <a:rPr lang="nl-NL" altLang="nl-BE" sz="2400" i="1" dirty="0">
                <a:latin typeface="Corbel" panose="020B0503020204020204" pitchFamily="34" charset="0"/>
                <a:cs typeface="Corbel" panose="020B0503020204020204" pitchFamily="34" charset="0"/>
              </a:rPr>
              <a:t>abstract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)</a:t>
            </a:r>
          </a:p>
          <a:p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Funciona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en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inglés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El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nombre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nl-NL" altLang="nl-BE" sz="2400">
                <a:latin typeface="Corbel" panose="020B0503020204020204" pitchFamily="34" charset="0"/>
                <a:cs typeface="Corbel" panose="020B0503020204020204" pitchFamily="34" charset="0"/>
              </a:rPr>
              <a:t>la revista está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abreviado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www.pubmed.gov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  <a:p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0D6600C-ED94-488B-96BA-484B4C586241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652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Medline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en Internet</a:t>
            </a:r>
            <a:b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</a:br>
            <a:r>
              <a:rPr lang="nl-NL" altLang="nl-BE" sz="2000" err="1">
                <a:latin typeface="Corbel" panose="020B0503020204020204" pitchFamily="34" charset="0"/>
                <a:cs typeface="Corbel" panose="020B0503020204020204" pitchFamily="34" charset="0"/>
              </a:rPr>
              <a:t>PubMed</a:t>
            </a:r>
            <a:r>
              <a:rPr lang="nl-NL" altLang="nl-BE" sz="2000">
                <a:latin typeface="Corbel" panose="020B0503020204020204" pitchFamily="34" charset="0"/>
                <a:cs typeface="Corbel" panose="020B0503020204020204" pitchFamily="34" charset="0"/>
              </a:rPr>
              <a:t> en </a:t>
            </a:r>
            <a:r>
              <a:rPr lang="nl-NL" altLang="nl-BE" sz="200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www.pubmed.gov</a:t>
            </a:r>
            <a:r>
              <a:rPr lang="nl-NL" altLang="nl-BE" sz="200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=  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  <a:hlinkClick r:id="rId4"/>
              </a:rPr>
              <a:t>www.ncbi.nlm.nih.gov/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1987" name="Rectangle 10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4853B1D-6485-467C-88AC-E36A99C7EBA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B53C092-2609-48EF-859D-598E428EA6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579" b="4562"/>
          <a:stretch/>
        </p:blipFill>
        <p:spPr>
          <a:xfrm>
            <a:off x="1068404" y="2266749"/>
            <a:ext cx="8098606" cy="38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962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sz="3100" dirty="0" err="1">
                <a:latin typeface="Corbel" panose="020B0503020204020204" pitchFamily="34" charset="0"/>
                <a:cs typeface="Corbel" panose="020B0503020204020204" pitchFamily="34" charset="0"/>
              </a:rPr>
              <a:t>Medline</a:t>
            </a:r>
            <a:r>
              <a:rPr lang="nl-NL" altLang="nl-BE" sz="3100" dirty="0">
                <a:latin typeface="Corbel" panose="020B0503020204020204" pitchFamily="34" charset="0"/>
                <a:cs typeface="Corbel" panose="020B0503020204020204" pitchFamily="34" charset="0"/>
              </a:rPr>
              <a:t>: </a:t>
            </a:r>
            <a:r>
              <a:rPr lang="nl-NL" altLang="nl-BE" sz="3100" dirty="0" err="1">
                <a:latin typeface="Corbel" panose="020B0503020204020204" pitchFamily="34" charset="0"/>
                <a:cs typeface="Corbel" panose="020B0503020204020204" pitchFamily="34" charset="0"/>
              </a:rPr>
              <a:t>filtros</a:t>
            </a:r>
            <a:r>
              <a:rPr lang="nl-NL" altLang="nl-BE" sz="3100" dirty="0">
                <a:latin typeface="Corbel" panose="020B0503020204020204" pitchFamily="34" charset="0"/>
                <a:cs typeface="Corbel" panose="020B0503020204020204" pitchFamily="34" charset="0"/>
              </a:rPr>
              <a:t> (</a:t>
            </a:r>
            <a:r>
              <a:rPr lang="nl-NL" altLang="nl-BE" sz="3100" dirty="0" err="1">
                <a:latin typeface="Corbel" panose="020B0503020204020204" pitchFamily="34" charset="0"/>
                <a:cs typeface="Corbel" panose="020B0503020204020204" pitchFamily="34" charset="0"/>
              </a:rPr>
              <a:t>arriba</a:t>
            </a:r>
            <a:r>
              <a:rPr lang="nl-NL" altLang="nl-BE" sz="3100" dirty="0">
                <a:latin typeface="Corbel" panose="020B0503020204020204" pitchFamily="34" charset="0"/>
                <a:cs typeface="Corbel" panose="020B0503020204020204" pitchFamily="34" charset="0"/>
              </a:rPr>
              <a:t> y a la </a:t>
            </a:r>
            <a:r>
              <a:rPr lang="nl-NL" altLang="nl-BE" sz="3100" dirty="0" err="1">
                <a:latin typeface="Corbel" panose="020B0503020204020204" pitchFamily="34" charset="0"/>
                <a:cs typeface="Corbel" panose="020B0503020204020204" pitchFamily="34" charset="0"/>
              </a:rPr>
              <a:t>izquierda</a:t>
            </a:r>
            <a:r>
              <a:rPr lang="nl-NL" altLang="nl-BE" sz="3100" dirty="0">
                <a:latin typeface="Corbel" panose="020B0503020204020204" pitchFamily="34" charset="0"/>
                <a:cs typeface="Corbel" panose="020B0503020204020204" pitchFamily="34" charset="0"/>
              </a:rPr>
              <a:t>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</p:txBody>
      </p:sp>
      <p:sp>
        <p:nvSpPr>
          <p:cNvPr id="430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29D01D-78E8-46A5-8E39-00F666BFE46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01EA010-5633-406F-9F98-541455904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345" y="2165684"/>
            <a:ext cx="6031528" cy="469231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D5BAA9E-AC66-4A2F-92A2-881133211805}"/>
              </a:ext>
            </a:extLst>
          </p:cNvPr>
          <p:cNvSpPr txBox="1"/>
          <p:nvPr/>
        </p:nvSpPr>
        <p:spPr>
          <a:xfrm>
            <a:off x="8624236" y="2017713"/>
            <a:ext cx="2906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Tipo</a:t>
            </a:r>
            <a:r>
              <a:rPr lang="nl-BE" dirty="0"/>
              <a:t> de </a:t>
            </a:r>
            <a:r>
              <a:rPr lang="nl-BE" dirty="0" err="1"/>
              <a:t>publciación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Edad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Sexo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65971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sz="3600" dirty="0" err="1">
                <a:latin typeface="Corbel" panose="020B0503020204020204" pitchFamily="34" charset="0"/>
                <a:cs typeface="Corbel" panose="020B0503020204020204" pitchFamily="34" charset="0"/>
              </a:rPr>
              <a:t>Filtros</a:t>
            </a:r>
            <a:r>
              <a:rPr lang="nl-NL" altLang="nl-BE" sz="3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3600" dirty="0" err="1">
                <a:latin typeface="Corbel" panose="020B0503020204020204" pitchFamily="34" charset="0"/>
                <a:cs typeface="Corbel" panose="020B0503020204020204" pitchFamily="34" charset="0"/>
              </a:rPr>
              <a:t>avanzados</a:t>
            </a:r>
            <a:endParaRPr lang="nl-NL" altLang="nl-BE" sz="360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Limitar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o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indicar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campos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búsqueda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Tipo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publicación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Edad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/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sexo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del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paciente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Fecha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publicación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Fecha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integración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en la base de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datos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C4735CF-5B48-471E-81C9-9FDA10000E06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1502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Observaciones</a:t>
            </a:r>
          </a:p>
        </p:txBody>
      </p:sp>
      <p:sp>
        <p:nvSpPr>
          <p:cNvPr id="460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Evitar de </a:t>
            </a:r>
            <a:r>
              <a:rPr lang="es-ES" altLang="nl-BE" dirty="0">
                <a:latin typeface="Corbel" panose="020B0503020204020204" pitchFamily="34" charset="0"/>
                <a:cs typeface="Corbel" panose="020B0503020204020204" pitchFamily="34" charset="0"/>
              </a:rPr>
              <a:t>limitarse a los artículos gratuitos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«Lo siento , señor, no le puedo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ayudar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–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ese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dirty="0">
                <a:latin typeface="Corbel" panose="020B0503020204020204" pitchFamily="34" charset="0"/>
                <a:cs typeface="Corbel" panose="020B0503020204020204" pitchFamily="34" charset="0"/>
              </a:rPr>
              <a:t>artículo era de pago...»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Buscar por lengua</a:t>
            </a:r>
          </a:p>
          <a:p>
            <a:pPr lvl="1"/>
            <a:r>
              <a:rPr lang="es-ES" altLang="nl-BE" dirty="0">
                <a:latin typeface="Corbel" panose="020B0503020204020204" pitchFamily="34" charset="0"/>
                <a:cs typeface="Corbel" panose="020B0503020204020204" pitchFamily="34" charset="0"/>
              </a:rPr>
              <a:t>Siempre usar términos en inglés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Títulos traducidos entre[ ]</a:t>
            </a:r>
          </a:p>
        </p:txBody>
      </p:sp>
      <p:sp>
        <p:nvSpPr>
          <p:cNvPr id="4608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59B70E3-E36D-434E-AEFC-5B054FA19E48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5514975"/>
            <a:ext cx="483235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83397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Tipos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artículos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Clinical Trial – prueba clínica</a:t>
            </a:r>
          </a:p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Editorial </a:t>
            </a:r>
          </a:p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Letter – carta</a:t>
            </a:r>
          </a:p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Meta-Analysis – análisis de análisis</a:t>
            </a:r>
          </a:p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Practice Guideline – instrucciones, modos de uso</a:t>
            </a:r>
          </a:p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Review – discusión de otros artículos</a:t>
            </a:r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18A4498-0718-4E0E-AC7A-F9DB69BA2CFD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4995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Artículos gratuitos?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Ver Límites</a:t>
            </a:r>
          </a:p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O en PubMedCentral.com</a:t>
            </a:r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E669C4-4DC1-4320-9EFB-8D3408EDD2AF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524250"/>
            <a:ext cx="3816350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05754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¿Por qué la bibliografía en la investigación científica?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err="1"/>
              <a:t>Cómo</a:t>
            </a:r>
            <a:r>
              <a:rPr lang="nl-NL" sz="2400" dirty="0"/>
              <a:t> </a:t>
            </a:r>
            <a:r>
              <a:rPr lang="nl-NL" sz="2400" dirty="0" err="1"/>
              <a:t>saber</a:t>
            </a:r>
            <a:r>
              <a:rPr lang="nl-NL" sz="2400" dirty="0"/>
              <a:t> </a:t>
            </a:r>
            <a:r>
              <a:rPr lang="nl-NL" sz="2400" dirty="0" err="1"/>
              <a:t>como</a:t>
            </a:r>
            <a:r>
              <a:rPr lang="nl-NL" sz="2400" dirty="0"/>
              <a:t> </a:t>
            </a:r>
            <a:r>
              <a:rPr lang="nl-NL" sz="2400" dirty="0" err="1"/>
              <a:t>esta</a:t>
            </a:r>
            <a:r>
              <a:rPr lang="nl-NL" sz="2400" dirty="0"/>
              <a:t> </a:t>
            </a:r>
            <a:r>
              <a:rPr lang="nl-NL" sz="2400" dirty="0" err="1"/>
              <a:t>estructurada</a:t>
            </a:r>
            <a:r>
              <a:rPr lang="nl-NL" sz="2400" dirty="0"/>
              <a:t> </a:t>
            </a:r>
            <a:r>
              <a:rPr lang="nl-NL" sz="2400" dirty="0" err="1"/>
              <a:t>una</a:t>
            </a:r>
            <a:r>
              <a:rPr lang="nl-NL" sz="2400" dirty="0"/>
              <a:t> </a:t>
            </a:r>
            <a:r>
              <a:rPr lang="nl-NL" sz="2400" dirty="0" err="1"/>
              <a:t>patología</a:t>
            </a:r>
            <a:r>
              <a:rPr lang="nl-NL" sz="2400" dirty="0"/>
              <a:t>, y si y </a:t>
            </a:r>
            <a:r>
              <a:rPr lang="nl-NL" sz="2400" dirty="0" err="1"/>
              <a:t>cómo</a:t>
            </a:r>
            <a:r>
              <a:rPr lang="nl-NL" sz="2400" dirty="0"/>
              <a:t> </a:t>
            </a:r>
            <a:r>
              <a:rPr lang="nl-NL" sz="2400" dirty="0" err="1"/>
              <a:t>funciona</a:t>
            </a:r>
            <a:r>
              <a:rPr lang="nl-NL" sz="2400" dirty="0"/>
              <a:t> </a:t>
            </a:r>
            <a:r>
              <a:rPr lang="nl-NL" sz="2400" dirty="0" err="1"/>
              <a:t>una</a:t>
            </a:r>
            <a:r>
              <a:rPr lang="nl-NL" sz="2400" dirty="0"/>
              <a:t> </a:t>
            </a:r>
            <a:r>
              <a:rPr lang="nl-NL" sz="2400" dirty="0" err="1"/>
              <a:t>terapia</a:t>
            </a:r>
            <a:endParaRPr lang="nl-NL" sz="2400" dirty="0"/>
          </a:p>
          <a:p>
            <a:pPr lvl="1"/>
            <a:r>
              <a:rPr lang="nl-NL" sz="2000" dirty="0" err="1"/>
              <a:t>Causalidad</a:t>
            </a:r>
            <a:r>
              <a:rPr lang="nl-NL" sz="2000" dirty="0"/>
              <a:t>: A -&gt; B</a:t>
            </a:r>
          </a:p>
          <a:p>
            <a:pPr lvl="1"/>
            <a:r>
              <a:rPr lang="nl-NL" sz="2000" dirty="0" err="1"/>
              <a:t>Experimentación</a:t>
            </a:r>
            <a:r>
              <a:rPr lang="nl-NL" sz="2000" dirty="0"/>
              <a:t>: dos </a:t>
            </a:r>
            <a:r>
              <a:rPr lang="nl-NL" sz="2000" dirty="0" err="1"/>
              <a:t>grupos</a:t>
            </a:r>
            <a:r>
              <a:rPr lang="nl-NL" sz="2000" dirty="0"/>
              <a:t> / </a:t>
            </a:r>
            <a:r>
              <a:rPr lang="nl-NL" sz="2000" dirty="0" err="1"/>
              <a:t>uno</a:t>
            </a:r>
            <a:r>
              <a:rPr lang="nl-NL" sz="2000" dirty="0"/>
              <a:t> con la </a:t>
            </a:r>
            <a:r>
              <a:rPr lang="nl-NL" sz="2000" dirty="0" err="1"/>
              <a:t>terapia</a:t>
            </a:r>
            <a:r>
              <a:rPr lang="nl-NL" sz="2000" dirty="0"/>
              <a:t> real, </a:t>
            </a:r>
            <a:r>
              <a:rPr lang="nl-NL" sz="2000" dirty="0" err="1"/>
              <a:t>otro</a:t>
            </a:r>
            <a:r>
              <a:rPr lang="nl-NL" sz="2000" dirty="0"/>
              <a:t> con placebo</a:t>
            </a:r>
          </a:p>
          <a:p>
            <a:r>
              <a:rPr lang="nl-NL" sz="2400" dirty="0" err="1"/>
              <a:t>Pero</a:t>
            </a:r>
            <a:r>
              <a:rPr lang="nl-NL" sz="2400" dirty="0"/>
              <a:t> se </a:t>
            </a:r>
            <a:r>
              <a:rPr lang="nl-NL" sz="2400" dirty="0" err="1"/>
              <a:t>necesita</a:t>
            </a:r>
            <a:r>
              <a:rPr lang="nl-NL" sz="2400" dirty="0"/>
              <a:t> </a:t>
            </a:r>
            <a:r>
              <a:rPr lang="nl-NL" sz="2400" dirty="0" err="1"/>
              <a:t>marco</a:t>
            </a:r>
            <a:r>
              <a:rPr lang="nl-NL" sz="2400" dirty="0"/>
              <a:t> de </a:t>
            </a:r>
            <a:r>
              <a:rPr lang="nl-NL" sz="2400" dirty="0" err="1"/>
              <a:t>referencia</a:t>
            </a:r>
            <a:r>
              <a:rPr lang="nl-NL" sz="2400" dirty="0"/>
              <a:t> para </a:t>
            </a:r>
            <a:r>
              <a:rPr lang="nl-NL" sz="2400" dirty="0" err="1"/>
              <a:t>identificar</a:t>
            </a:r>
            <a:r>
              <a:rPr lang="nl-NL" sz="2400" dirty="0"/>
              <a:t> los </a:t>
            </a:r>
            <a:r>
              <a:rPr lang="nl-NL" sz="2400" dirty="0" err="1"/>
              <a:t>fenómenos</a:t>
            </a:r>
            <a:r>
              <a:rPr lang="nl-NL" sz="2400" dirty="0"/>
              <a:t> que se producen</a:t>
            </a:r>
          </a:p>
          <a:p>
            <a:r>
              <a:rPr lang="nl-NL" sz="2400" dirty="0"/>
              <a:t>Y se </a:t>
            </a:r>
            <a:r>
              <a:rPr lang="nl-NL" sz="2400" dirty="0" err="1"/>
              <a:t>necesita</a:t>
            </a:r>
            <a:r>
              <a:rPr lang="nl-NL" sz="2400" dirty="0"/>
              <a:t> </a:t>
            </a:r>
            <a:r>
              <a:rPr lang="nl-NL" sz="2400" dirty="0" err="1"/>
              <a:t>conocimiento</a:t>
            </a:r>
            <a:r>
              <a:rPr lang="nl-NL" sz="2400" dirty="0"/>
              <a:t> </a:t>
            </a:r>
            <a:r>
              <a:rPr lang="nl-NL" sz="2400" dirty="0" err="1"/>
              <a:t>previo</a:t>
            </a:r>
            <a:r>
              <a:rPr lang="nl-NL" sz="2400" dirty="0"/>
              <a:t> </a:t>
            </a:r>
            <a:r>
              <a:rPr lang="nl-NL" sz="2400" dirty="0" err="1"/>
              <a:t>antes</a:t>
            </a:r>
            <a:r>
              <a:rPr lang="nl-NL" sz="2400" dirty="0"/>
              <a:t> de </a:t>
            </a:r>
            <a:r>
              <a:rPr lang="nl-NL" sz="2400" dirty="0" err="1"/>
              <a:t>iniciar</a:t>
            </a:r>
            <a:r>
              <a:rPr lang="nl-NL" sz="2400" dirty="0"/>
              <a:t> la </a:t>
            </a:r>
            <a:r>
              <a:rPr lang="nl-NL" sz="2400" dirty="0" err="1"/>
              <a:t>investigación</a:t>
            </a:r>
            <a:r>
              <a:rPr lang="nl-NL" sz="2400" dirty="0"/>
              <a:t> o la </a:t>
            </a:r>
            <a:r>
              <a:rPr lang="nl-NL" sz="2400" dirty="0" err="1"/>
              <a:t>terapia</a:t>
            </a:r>
            <a:endParaRPr lang="nl-NL" sz="2400" dirty="0"/>
          </a:p>
          <a:p>
            <a:r>
              <a:rPr lang="nl-NL" sz="2400" dirty="0"/>
              <a:t>Peer review: solo se </a:t>
            </a:r>
            <a:r>
              <a:rPr lang="nl-NL" sz="2400" dirty="0" err="1"/>
              <a:t>publica</a:t>
            </a:r>
            <a:r>
              <a:rPr lang="nl-NL" sz="2400" dirty="0"/>
              <a:t> lo que los </a:t>
            </a:r>
            <a:r>
              <a:rPr lang="nl-NL" sz="2400" dirty="0" err="1"/>
              <a:t>colegas</a:t>
            </a:r>
            <a:r>
              <a:rPr lang="nl-NL" sz="2400" dirty="0"/>
              <a:t> </a:t>
            </a:r>
            <a:r>
              <a:rPr lang="nl-NL" sz="2400" dirty="0" err="1"/>
              <a:t>aceptan</a:t>
            </a:r>
            <a:r>
              <a:rPr lang="nl-NL" sz="2400" dirty="0"/>
              <a:t> o </a:t>
            </a:r>
            <a:r>
              <a:rPr lang="nl-NL" sz="2400" dirty="0" err="1"/>
              <a:t>comprueban</a:t>
            </a:r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413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Historia de búsqueda de Medline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Bajo Recent activity</a:t>
            </a:r>
          </a:p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Se puede guardar (6m)</a:t>
            </a: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09310E9-C05E-479F-A6D2-B80693B3F167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4481514"/>
            <a:ext cx="35242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12120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¿Dónde encontrar el artículo?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sz="2400">
                <a:latin typeface="Corbel" panose="020B0503020204020204" pitchFamily="34" charset="0"/>
                <a:cs typeface="Corbel" panose="020B0503020204020204" pitchFamily="34" charset="0"/>
              </a:rPr>
              <a:t>Buscar</a:t>
            </a:r>
          </a:p>
          <a:p>
            <a:pPr lvl="1"/>
            <a:r>
              <a:rPr lang="nl-NL" altLang="nl-BE" sz="2000">
                <a:latin typeface="Corbel" panose="020B0503020204020204" pitchFamily="34" charset="0"/>
                <a:cs typeface="Corbel" panose="020B0503020204020204" pitchFamily="34" charset="0"/>
              </a:rPr>
              <a:t>Free full text</a:t>
            </a:r>
          </a:p>
          <a:p>
            <a:pPr lvl="1"/>
            <a:r>
              <a:rPr lang="nl-NL" altLang="nl-BE" sz="2000">
                <a:latin typeface="Corbel" panose="020B0503020204020204" pitchFamily="34" charset="0"/>
                <a:cs typeface="Corbel" panose="020B0503020204020204" pitchFamily="34" charset="0"/>
              </a:rPr>
              <a:t>Full text</a:t>
            </a:r>
          </a:p>
          <a:p>
            <a:pPr lvl="1"/>
            <a:r>
              <a:rPr lang="nl-NL" altLang="nl-BE" sz="2000">
                <a:latin typeface="Corbel" panose="020B0503020204020204" pitchFamily="34" charset="0"/>
                <a:cs typeface="Corbel" panose="020B0503020204020204" pitchFamily="34" charset="0"/>
              </a:rPr>
              <a:t>O Limits</a:t>
            </a:r>
          </a:p>
          <a:p>
            <a:r>
              <a:rPr lang="es-ES" altLang="nl-BE" sz="2400">
                <a:latin typeface="Corbel" panose="020B0503020204020204" pitchFamily="34" charset="0"/>
                <a:cs typeface="Corbel" panose="020B0503020204020204" pitchFamily="34" charset="0"/>
              </a:rPr>
              <a:t>Otros </a:t>
            </a:r>
            <a:r>
              <a:rPr lang="nl-NL" altLang="nl-BE" sz="2400">
                <a:latin typeface="Corbel" panose="020B0503020204020204" pitchFamily="34" charset="0"/>
                <a:cs typeface="Corbel" panose="020B0503020204020204" pitchFamily="34" charset="0"/>
              </a:rPr>
              <a:t>bancos de </a:t>
            </a:r>
            <a:r>
              <a:rPr lang="es-ES" altLang="nl-BE" sz="2400">
                <a:latin typeface="Corbel" panose="020B0503020204020204" pitchFamily="34" charset="0"/>
                <a:cs typeface="Corbel" panose="020B0503020204020204" pitchFamily="34" charset="0"/>
              </a:rPr>
              <a:t>datos tienen otros </a:t>
            </a:r>
            <a:r>
              <a:rPr lang="nl-NL" altLang="nl-BE" sz="2400">
                <a:latin typeface="Corbel" panose="020B0503020204020204" pitchFamily="34" charset="0"/>
                <a:cs typeface="Corbel" panose="020B0503020204020204" pitchFamily="34" charset="0"/>
              </a:rPr>
              <a:t>datos</a:t>
            </a:r>
          </a:p>
          <a:p>
            <a:r>
              <a:rPr lang="nl-NL" altLang="nl-BE" sz="2400">
                <a:latin typeface="Corbel" panose="020B0503020204020204" pitchFamily="34" charset="0"/>
                <a:cs typeface="Corbel" panose="020B0503020204020204" pitchFamily="34" charset="0"/>
              </a:rPr>
              <a:t>PubMed Central es gratuito, y hay otros</a:t>
            </a:r>
          </a:p>
          <a:p>
            <a:pPr lvl="1"/>
            <a:endParaRPr lang="nl-NL" altLang="nl-BE" sz="200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7F4E7D9-9CF4-4887-B34F-3626E458C1FF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33721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nl-NL" altLang="nl-BE">
                <a:ea typeface="Tahoma"/>
                <a:cs typeface="Tahoma"/>
              </a:rPr>
              <a:t>Descripción</a:t>
            </a:r>
            <a:r>
              <a:rPr lang="nl-NL" altLang="nl-BE">
                <a:ea typeface="+mj-ea"/>
              </a:rPr>
              <a:t>= </a:t>
            </a:r>
            <a:r>
              <a:rPr lang="nl-NL" altLang="nl-BE"/>
              <a:t>referencia bibliográfica</a:t>
            </a:r>
            <a:endParaRPr lang="nl-NL" altLang="nl-BE" dirty="0">
              <a:ea typeface="+mj-ea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Norma APA (y </a:t>
            </a:r>
            <a:r>
              <a:rPr lang="nl-NL" altLang="nl-BE" sz="2000" dirty="0" err="1">
                <a:latin typeface="Corbel" panose="020B0503020204020204" pitchFamily="34" charset="0"/>
                <a:cs typeface="Corbel" panose="020B0503020204020204" pitchFamily="34" charset="0"/>
              </a:rPr>
              <a:t>otros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)</a:t>
            </a:r>
          </a:p>
          <a:p>
            <a:r>
              <a:rPr lang="nl-NL" altLang="nl-BE" sz="2000" dirty="0" err="1">
                <a:latin typeface="Corbel" panose="020B0503020204020204" pitchFamily="34" charset="0"/>
                <a:cs typeface="Corbel" panose="020B0503020204020204" pitchFamily="34" charset="0"/>
              </a:rPr>
              <a:t>Preferencia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: </a:t>
            </a:r>
            <a:r>
              <a:rPr lang="nl-NL" altLang="nl-BE" sz="2000" dirty="0" err="1">
                <a:latin typeface="Corbel" panose="020B0503020204020204" pitchFamily="34" charset="0"/>
                <a:cs typeface="Corbel" panose="020B0503020204020204" pitchFamily="34" charset="0"/>
              </a:rPr>
              <a:t>bibliografía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 en Word 2007+</a:t>
            </a:r>
          </a:p>
          <a:p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Punto de </a:t>
            </a:r>
            <a:r>
              <a:rPr lang="nl-NL" altLang="nl-BE" sz="2000" dirty="0" err="1">
                <a:latin typeface="Corbel" panose="020B0503020204020204" pitchFamily="34" charset="0"/>
                <a:cs typeface="Corbel" panose="020B0503020204020204" pitchFamily="34" charset="0"/>
              </a:rPr>
              <a:t>arranque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: </a:t>
            </a:r>
            <a:r>
              <a:rPr lang="nl-NL" altLang="nl-BE" sz="2000" dirty="0" err="1">
                <a:latin typeface="Corbel" panose="020B0503020204020204" pitchFamily="34" charset="0"/>
                <a:cs typeface="Corbel" panose="020B0503020204020204" pitchFamily="34" charset="0"/>
              </a:rPr>
              <a:t>descripción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 en </a:t>
            </a:r>
            <a:r>
              <a:rPr lang="nl-NL" altLang="nl-BE" sz="2000" dirty="0" err="1">
                <a:latin typeface="Corbel" panose="020B0503020204020204" pitchFamily="34" charset="0"/>
                <a:cs typeface="Corbel" panose="020B0503020204020204" pitchFamily="34" charset="0"/>
              </a:rPr>
              <a:t>PubMed</a:t>
            </a:r>
            <a:endParaRPr lang="nl-NL" altLang="nl-BE" sz="200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C30656-5200-4754-AC00-5A4C6E97823A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64295D7-0C81-47C7-8B98-409114282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52" t="18877" r="25632" b="21123"/>
          <a:stretch/>
        </p:blipFill>
        <p:spPr>
          <a:xfrm>
            <a:off x="6872437" y="1906588"/>
            <a:ext cx="442762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24188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Campos para la referencia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Autores, título, revista, número, páginas</a:t>
            </a:r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C651C5-613F-48BC-B4D8-8B96BE059FDB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3644901"/>
            <a:ext cx="62198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669833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>
                <a:latin typeface="Corbel" charset="0"/>
                <a:cs typeface="Corbel" panose="020B0503020204020204" pitchFamily="34" charset="0"/>
              </a:rPr>
              <a:t>Campos para la referencia </a:t>
            </a:r>
            <a:br>
              <a:rPr lang="nl-NL" altLang="nl-BE">
                <a:latin typeface="Corbel" charset="0"/>
                <a:cs typeface="Corbel" panose="020B0503020204020204" pitchFamily="34" charset="0"/>
              </a:rPr>
            </a:br>
            <a:endParaRPr lang="nl-NL" altLang="nl-BE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>
                <a:latin typeface="Corbel" panose="020B0503020204020204" pitchFamily="34" charset="0"/>
                <a:cs typeface="Corbel" panose="020B0503020204020204" pitchFamily="34" charset="0"/>
              </a:rPr>
              <a:t>El autor puede ser colectivo</a:t>
            </a:r>
            <a:endParaRPr lang="nl-NL" altLang="nl-BE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>
                <a:latin typeface="Corbel" panose="020B0503020204020204" pitchFamily="34" charset="0"/>
                <a:cs typeface="Corbel" panose="020B0503020204020204" pitchFamily="34" charset="0"/>
              </a:rPr>
              <a:t>Los autores toenen nombre y apellido - separar los autores por ; o introducirlos por separado</a:t>
            </a:r>
            <a:endParaRPr lang="nl-NL" altLang="nl-BE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4C70B28-999A-4605-8F55-49EFB33F017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44" y="3775076"/>
            <a:ext cx="2257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44" y="4411663"/>
            <a:ext cx="249713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09" y="3775076"/>
            <a:ext cx="4796852" cy="27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35393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>
                <a:latin typeface="Corbel" panose="020B0503020204020204" pitchFamily="34" charset="0"/>
                <a:cs typeface="Corbel" panose="020B0503020204020204" pitchFamily="34" charset="0"/>
              </a:rPr>
              <a:t>Digno de atención: Zotero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Aplicación</a:t>
            </a:r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BE" altLang="nl-BE">
                <a:latin typeface="Corbel" panose="020B0503020204020204" pitchFamily="34" charset="0"/>
                <a:cs typeface="Corbel" panose="020B0503020204020204" pitchFamily="34" charset="0"/>
              </a:rPr>
              <a:t>O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complemento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Firefox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8B02617-CB2D-4B57-BDEF-D87DDD2B3F5A}" type="slidenum">
              <a:rPr lang="en-US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en-US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2492375"/>
            <a:ext cx="23272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724401"/>
            <a:ext cx="78708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91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Mendeley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La otra herramienta gratuita de referencia bibliográfica</a:t>
            </a:r>
          </a:p>
          <a:p>
            <a:r>
              <a:rPr lang="nl-BE" dirty="0"/>
              <a:t>2 </a:t>
            </a:r>
            <a:r>
              <a:rPr lang="nl-BE" dirty="0" err="1"/>
              <a:t>modaldiades</a:t>
            </a:r>
            <a:endParaRPr lang="nl-BE" dirty="0"/>
          </a:p>
          <a:p>
            <a:pPr lvl="1"/>
            <a:r>
              <a:rPr lang="nl-BE" dirty="0" err="1"/>
              <a:t>Programa</a:t>
            </a:r>
            <a:r>
              <a:rPr lang="nl-BE" dirty="0"/>
              <a:t> que se instala (como administrador) + enlace en </a:t>
            </a:r>
            <a:r>
              <a:rPr lang="nl-BE" dirty="0" err="1"/>
              <a:t>cualquier</a:t>
            </a:r>
            <a:r>
              <a:rPr lang="nl-BE" dirty="0"/>
              <a:t> </a:t>
            </a:r>
            <a:r>
              <a:rPr lang="nl-BE" dirty="0" err="1"/>
              <a:t>navegador</a:t>
            </a:r>
            <a:endParaRPr lang="nl-BE" dirty="0"/>
          </a:p>
          <a:p>
            <a:pPr lvl="1"/>
            <a:r>
              <a:rPr lang="nl-BE" dirty="0"/>
              <a:t>Extensión en el </a:t>
            </a:r>
            <a:r>
              <a:rPr lang="nl-BE" dirty="0" err="1"/>
              <a:t>navegador</a:t>
            </a:r>
            <a:r>
              <a:rPr lang="nl-BE" dirty="0"/>
              <a:t> + Extensión en Word (de Office 365) &gt; </a:t>
            </a:r>
            <a:r>
              <a:rPr lang="nl-BE" dirty="0" err="1"/>
              <a:t>Instalar</a:t>
            </a:r>
            <a:r>
              <a:rPr lang="nl-BE" dirty="0"/>
              <a:t>, </a:t>
            </a:r>
            <a:r>
              <a:rPr lang="nl-BE" dirty="0" err="1"/>
              <a:t>Obtener</a:t>
            </a:r>
            <a:r>
              <a:rPr lang="nl-BE" dirty="0"/>
              <a:t> </a:t>
            </a:r>
            <a:r>
              <a:rPr lang="nl-BE" dirty="0" err="1"/>
              <a:t>Complementos</a:t>
            </a:r>
            <a:endParaRPr lang="nl-BE" dirty="0"/>
          </a:p>
          <a:p>
            <a:endParaRPr lang="nl-B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364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Y </a:t>
            </a:r>
            <a:r>
              <a:rPr lang="fr-BE" dirty="0" err="1"/>
              <a:t>además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Save </a:t>
            </a:r>
            <a:r>
              <a:rPr lang="fr-BE" dirty="0" err="1"/>
              <a:t>search</a:t>
            </a:r>
            <a:endParaRPr lang="fr-BE" dirty="0"/>
          </a:p>
          <a:p>
            <a:pPr lvl="1"/>
            <a:r>
              <a:rPr lang="fr-BE" dirty="0" err="1"/>
              <a:t>Guardar</a:t>
            </a:r>
            <a:r>
              <a:rPr lang="fr-BE" dirty="0"/>
              <a:t> los </a:t>
            </a:r>
            <a:r>
              <a:rPr lang="fr-BE" dirty="0" err="1"/>
              <a:t>resultados</a:t>
            </a:r>
            <a:r>
              <a:rPr lang="fr-BE" dirty="0"/>
              <a:t> / login </a:t>
            </a:r>
            <a:r>
              <a:rPr lang="fr-BE" dirty="0" err="1"/>
              <a:t>requerido</a:t>
            </a:r>
            <a:endParaRPr lang="fr-BE" dirty="0"/>
          </a:p>
          <a:p>
            <a:r>
              <a:rPr lang="fr-BE" dirty="0"/>
              <a:t>RSS</a:t>
            </a:r>
          </a:p>
          <a:p>
            <a:pPr lvl="1"/>
            <a:r>
              <a:rPr lang="fr-BE" dirty="0" err="1"/>
              <a:t>Búsqueda</a:t>
            </a:r>
            <a:r>
              <a:rPr lang="fr-BE" dirty="0"/>
              <a:t> </a:t>
            </a:r>
            <a:r>
              <a:rPr lang="fr-BE" dirty="0" err="1"/>
              <a:t>dinámica</a:t>
            </a:r>
            <a:endParaRPr lang="fr-BE" dirty="0"/>
          </a:p>
          <a:p>
            <a:r>
              <a:rPr lang="fr-BE" dirty="0" err="1"/>
              <a:t>Zotero</a:t>
            </a:r>
            <a:endParaRPr lang="fr-BE" dirty="0"/>
          </a:p>
          <a:p>
            <a:pPr lvl="1"/>
            <a:r>
              <a:rPr lang="fr-BE" dirty="0" err="1"/>
              <a:t>Detección</a:t>
            </a:r>
            <a:r>
              <a:rPr lang="fr-BE" dirty="0"/>
              <a:t> de fichas y </a:t>
            </a:r>
            <a:r>
              <a:rPr lang="fr-BE" dirty="0" err="1"/>
              <a:t>guardar</a:t>
            </a:r>
            <a:r>
              <a:rPr lang="fr-BE" dirty="0"/>
              <a:t> las </a:t>
            </a:r>
            <a:r>
              <a:rPr lang="fr-BE" dirty="0" err="1"/>
              <a:t>seleccionadas</a:t>
            </a:r>
            <a:endParaRPr lang="fr-BE" dirty="0"/>
          </a:p>
          <a:p>
            <a:pPr lvl="1"/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019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sz="4000" dirty="0">
                <a:latin typeface="Corbel" panose="020B0503020204020204" pitchFamily="34" charset="0"/>
                <a:cs typeface="Corbel" panose="020B0503020204020204" pitchFamily="34" charset="0"/>
              </a:rPr>
              <a:t>Más </a:t>
            </a:r>
            <a:r>
              <a:rPr lang="nl-NL" altLang="nl-BE" sz="4000" dirty="0" err="1">
                <a:latin typeface="Corbel" panose="020B0503020204020204" pitchFamily="34" charset="0"/>
                <a:cs typeface="Corbel" panose="020B0503020204020204" pitchFamily="34" charset="0"/>
              </a:rPr>
              <a:t>fuentes</a:t>
            </a:r>
            <a:r>
              <a:rPr lang="nl-NL" altLang="nl-BE" sz="40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4000" dirty="0" err="1">
                <a:latin typeface="Corbel" panose="020B0503020204020204" pitchFamily="34" charset="0"/>
                <a:cs typeface="Corbel" panose="020B0503020204020204" pitchFamily="34" charset="0"/>
              </a:rPr>
              <a:t>científicas</a:t>
            </a:r>
            <a:r>
              <a:rPr lang="nl-NL" altLang="nl-BE" sz="4000" dirty="0">
                <a:latin typeface="Corbel" panose="020B0503020204020204" pitchFamily="34" charset="0"/>
                <a:cs typeface="Corbel" panose="020B0503020204020204" pitchFamily="34" charset="0"/>
              </a:rPr>
              <a:t>: </a:t>
            </a:r>
            <a:r>
              <a:rPr lang="nl-NL" altLang="nl-BE" sz="4000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Google </a:t>
            </a:r>
            <a:r>
              <a:rPr lang="nl-NL" altLang="nl-BE" sz="4000" dirty="0" err="1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académico</a:t>
            </a:r>
            <a:r>
              <a:rPr lang="nl-NL" altLang="nl-BE" sz="4000" dirty="0">
                <a:latin typeface="Corbel" panose="020B0503020204020204" pitchFamily="34" charset="0"/>
                <a:cs typeface="Corbel" panose="020B0503020204020204" pitchFamily="34" charset="0"/>
              </a:rPr>
              <a:t> – scholar.google.com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</p:txBody>
      </p:sp>
      <p:sp>
        <p:nvSpPr>
          <p:cNvPr id="593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1F348E-68C5-45A9-A5CC-F86AF8E23CB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74AB109-E2D3-4907-8FD5-40D33D5F9C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44" b="15088"/>
          <a:stretch/>
        </p:blipFill>
        <p:spPr>
          <a:xfrm>
            <a:off x="1126156" y="2235621"/>
            <a:ext cx="7940842" cy="33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860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http://biblioteca.unizar.es/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Con acceso a fuentes</a:t>
            </a:r>
          </a:p>
          <a:p>
            <a:r>
              <a:rPr lang="NL-BE" dirty="0"/>
              <a:t>Catálogo </a:t>
            </a:r>
            <a:r>
              <a:rPr lang="NL-BE" dirty="0" err="1"/>
              <a:t>exportable</a:t>
            </a:r>
            <a:r>
              <a:rPr lang="NL-BE" dirty="0"/>
              <a:t> a RefWorks </a:t>
            </a:r>
          </a:p>
          <a:p>
            <a:r>
              <a:rPr lang="NL-BE" dirty="0"/>
              <a:t>Roble exportable a Zotero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39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74" y="4581831"/>
            <a:ext cx="3819525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766" y="4358121"/>
            <a:ext cx="4502259" cy="21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6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Fuentes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Pubmed</a:t>
            </a:r>
          </a:p>
          <a:p>
            <a:r>
              <a:rPr lang="nl-NL" dirty="0"/>
              <a:t>Google Scholar</a:t>
            </a:r>
          </a:p>
          <a:p>
            <a:r>
              <a:rPr lang="nl-NL" dirty="0"/>
              <a:t>CSID </a:t>
            </a:r>
          </a:p>
          <a:p>
            <a:r>
              <a:rPr lang="nl-NL" dirty="0"/>
              <a:t>Bancos de </a:t>
            </a:r>
            <a:r>
              <a:rPr lang="nl-NL" dirty="0" err="1"/>
              <a:t>datos</a:t>
            </a:r>
            <a:r>
              <a:rPr lang="nl-NL" dirty="0"/>
              <a:t> </a:t>
            </a:r>
            <a:r>
              <a:rPr lang="nl-NL" dirty="0" err="1"/>
              <a:t>específicos</a:t>
            </a:r>
            <a:br>
              <a:rPr lang="nl-NL" dirty="0"/>
            </a:br>
            <a:r>
              <a:rPr lang="nl-NL" dirty="0">
                <a:hlinkClick r:id="rId3"/>
              </a:rPr>
              <a:t>www.gezondheids.org</a:t>
            </a:r>
            <a:r>
              <a:rPr lang="nl-NL" dirty="0"/>
              <a:t>  </a:t>
            </a:r>
            <a:br>
              <a:rPr lang="nl-NL" dirty="0"/>
            </a:b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996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Dialnet.unirioja.es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45" b="7332"/>
          <a:stretch/>
        </p:blipFill>
        <p:spPr>
          <a:xfrm>
            <a:off x="3098602" y="2624447"/>
            <a:ext cx="7318771" cy="3206337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389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Biblioteca Virtual de la </a:t>
            </a:r>
            <a:r>
              <a:rPr lang="fr-BE" dirty="0" err="1"/>
              <a:t>Salud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http://bvsalud.org/es/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22" y="2702255"/>
            <a:ext cx="6652198" cy="39891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773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OTDBASE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http://www.otdbase.org/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2895198"/>
            <a:ext cx="6714841" cy="35786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551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E8561-A6A2-4308-B6B2-13EF8B84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Para TO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CC46ED-64BB-4381-A417-3D18035CE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PEDro</a:t>
            </a:r>
            <a:br>
              <a:rPr lang="nl-BE" dirty="0"/>
            </a:br>
            <a:r>
              <a:rPr lang="nl-BE" dirty="0">
                <a:hlinkClick r:id="rId2"/>
              </a:rPr>
              <a:t>https://pedro.org.au/</a:t>
            </a:r>
            <a:r>
              <a:rPr lang="nl-BE" dirty="0"/>
              <a:t> </a:t>
            </a:r>
          </a:p>
          <a:p>
            <a:r>
              <a:rPr lang="nl-BE" dirty="0"/>
              <a:t>OT </a:t>
            </a:r>
            <a:r>
              <a:rPr lang="nl-BE" dirty="0" err="1"/>
              <a:t>seeker</a:t>
            </a:r>
            <a:br>
              <a:rPr lang="nl-BE" dirty="0"/>
            </a:br>
            <a:r>
              <a:rPr lang="nl-BE" dirty="0">
                <a:hlinkClick r:id="rId3"/>
              </a:rPr>
              <a:t>http://www.otseeker.com/</a:t>
            </a:r>
            <a:r>
              <a:rPr lang="nl-BE" dirty="0"/>
              <a:t> </a:t>
            </a:r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10377C-BF47-4165-A8EC-1A508DB0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405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B2A7D-2B14-4897-8601-BB9AA8DC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Síntesis</a:t>
            </a:r>
            <a:r>
              <a:rPr lang="nl-BE" dirty="0"/>
              <a:t>: bases de </a:t>
            </a:r>
            <a:r>
              <a:rPr lang="nl-BE" dirty="0" err="1"/>
              <a:t>datos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8E0590-7C3D-4EC9-879E-5B96B444D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GENERALES / con Zotero y notificaciones</a:t>
            </a:r>
          </a:p>
          <a:p>
            <a:pPr lvl="1"/>
            <a:r>
              <a:rPr lang="es-ES" dirty="0" err="1"/>
              <a:t>Pubmed</a:t>
            </a:r>
            <a:r>
              <a:rPr lang="es-ES" dirty="0"/>
              <a:t> (la más internacional), Google académico (para la introducción)</a:t>
            </a:r>
          </a:p>
          <a:p>
            <a:r>
              <a:rPr lang="es-ES" dirty="0"/>
              <a:t>NACIONALES</a:t>
            </a:r>
          </a:p>
          <a:p>
            <a:pPr lvl="1"/>
            <a:r>
              <a:rPr lang="es-ES" dirty="0"/>
              <a:t>Dialnet / con Zotero</a:t>
            </a:r>
          </a:p>
          <a:p>
            <a:pPr lvl="1"/>
            <a:r>
              <a:rPr lang="es-ES" dirty="0"/>
              <a:t>Roble, CSIC, </a:t>
            </a:r>
            <a:r>
              <a:rPr lang="es-ES" dirty="0" err="1"/>
              <a:t>BVsalud</a:t>
            </a:r>
            <a:endParaRPr lang="es-ES" dirty="0"/>
          </a:p>
          <a:p>
            <a:r>
              <a:rPr lang="es-ES" dirty="0"/>
              <a:t>OT</a:t>
            </a:r>
          </a:p>
          <a:p>
            <a:pPr lvl="1"/>
            <a:r>
              <a:rPr lang="es-ES" dirty="0"/>
              <a:t>Pedro</a:t>
            </a:r>
          </a:p>
          <a:p>
            <a:pPr lvl="1"/>
            <a:r>
              <a:rPr lang="es-ES" dirty="0"/>
              <a:t>OT </a:t>
            </a:r>
            <a:r>
              <a:rPr lang="es-ES" dirty="0" err="1"/>
              <a:t>seeker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52C114-E13C-427E-ABD8-048A1E41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816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49"/>
          <p:cNvSpPr>
            <a:spLocks noGrp="1" noChangeArrowheads="1"/>
          </p:cNvSpPr>
          <p:nvPr>
            <p:ph type="ctrTitle"/>
          </p:nvPr>
        </p:nvSpPr>
        <p:spPr>
          <a:xfrm>
            <a:off x="2741945" y="1806575"/>
            <a:ext cx="7199312" cy="1470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altLang="nl-BE" dirty="0" err="1">
                <a:ea typeface="+mj-ea"/>
              </a:rPr>
              <a:t>Más</a:t>
            </a:r>
            <a:r>
              <a:rPr lang="nl-NL" altLang="nl-BE" dirty="0">
                <a:ea typeface="+mj-ea"/>
              </a:rPr>
              <a:t> bases de </a:t>
            </a:r>
            <a:r>
              <a:rPr lang="nl-NL" altLang="nl-BE" dirty="0" err="1">
                <a:ea typeface="+mj-ea"/>
              </a:rPr>
              <a:t>datos</a:t>
            </a:r>
            <a:endParaRPr lang="nl-NL" altLang="nl-BE" dirty="0">
              <a:ea typeface="+mj-ea"/>
            </a:endParaRPr>
          </a:p>
        </p:txBody>
      </p:sp>
      <p:sp>
        <p:nvSpPr>
          <p:cNvPr id="39939" name="Subtitle 205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 </a:t>
            </a: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806D388-C557-46F1-B06C-42C8DE38A3E1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28762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>
                <a:latin typeface="Corbel" panose="020B0503020204020204" pitchFamily="34" charset="0"/>
                <a:cs typeface="Corbel" panose="020B0503020204020204" pitchFamily="34" charset="0"/>
              </a:rPr>
              <a:t>DOAJ.org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Directory of Open Access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Journals</a:t>
            </a:r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Acceso</a:t>
            </a: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abierto</a:t>
            </a:r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Buscar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entre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artículos</a:t>
            </a:r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D53153-8616-49A8-9597-770E80769507}" type="slidenum">
              <a:rPr lang="nl-BE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nl-BE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061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17" y="2674144"/>
            <a:ext cx="3941763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5595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>
                <a:latin typeface="Corbel" panose="020B0503020204020204" pitchFamily="34" charset="0"/>
                <a:cs typeface="Corbel" panose="020B0503020204020204" pitchFamily="34" charset="0"/>
              </a:rPr>
              <a:t>PLOS.org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Public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library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of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Science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, con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sección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medicina</a:t>
            </a:r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AEB0E09-EFCE-474B-A3F9-C76CC9777143}" type="slidenum">
              <a:rPr lang="nl-BE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nl-BE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85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3649664"/>
            <a:ext cx="3744913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896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>
                <a:latin typeface="Corbel" panose="020B0503020204020204" pitchFamily="34" charset="0"/>
                <a:cs typeface="Corbel" panose="020B0503020204020204" pitchFamily="34" charset="0"/>
              </a:rPr>
              <a:t>PMC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PubmedCentral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- 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www.ncbi.nlm.nih.gov/pmc</a:t>
            </a:r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Fuente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abierta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todo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gratis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A08DD75-5708-4043-B830-0DFC5BF30B9B}" type="slidenum">
              <a:rPr lang="nl-BE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nl-BE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4221163"/>
            <a:ext cx="3171825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8846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 </a:t>
            </a:r>
            <a:r>
              <a:rPr lang="fr-BE" dirty="0" err="1"/>
              <a:t>terapia</a:t>
            </a:r>
            <a:r>
              <a:rPr lang="fr-BE" dirty="0"/>
              <a:t> </a:t>
            </a:r>
            <a:r>
              <a:rPr lang="fr-BE" dirty="0" err="1"/>
              <a:t>ocupacional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Listas</a:t>
            </a:r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  <a:hlinkClick r:id="rId3"/>
            </a:endParaRPr>
          </a:p>
          <a:p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www.hlrnet.com/cnergo.htm</a:t>
            </a:r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  <a:hlinkClick r:id="rId4"/>
              </a:rPr>
              <a:t>OTevidence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: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Evidence-Based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Occupational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Therapy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  <a:p>
            <a:pPr marL="0" indent="0">
              <a:buNone/>
            </a:pP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Bases de </a:t>
            </a:r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datos</a:t>
            </a:r>
            <a:endParaRPr lang="fr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  <a:hlinkClick r:id="rId5"/>
              </a:rPr>
              <a:t>OT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  <a:hlinkClick r:id="rId5"/>
              </a:rPr>
              <a:t>Seeker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  <a:p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  <a:hlinkClick r:id="rId6"/>
              </a:rPr>
              <a:t>PEDRO: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  <a:hlinkClick r:id="rId6"/>
              </a:rPr>
              <a:t>Physiotherapy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  <a:hlinkClick r:id="rId6"/>
              </a:rPr>
              <a:t>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  <a:hlinkClick r:id="rId6"/>
              </a:rPr>
              <a:t>Evidence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  <a:hlinkClick r:id="rId6"/>
              </a:rPr>
              <a:t> Database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59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Herramientas generales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Convenciones: APA, Vancouver y más</a:t>
            </a:r>
          </a:p>
          <a:p>
            <a:r>
              <a:rPr lang="es-ES" dirty="0"/>
              <a:t>Navegador: pestañas, traducción</a:t>
            </a:r>
          </a:p>
          <a:p>
            <a:r>
              <a:rPr lang="es-ES" dirty="0"/>
              <a:t>Síntesis en palabras clave – </a:t>
            </a:r>
            <a:r>
              <a:rPr lang="es-ES" dirty="0" err="1"/>
              <a:t>Tagcrowd</a:t>
            </a:r>
            <a:endParaRPr lang="es-ES" dirty="0"/>
          </a:p>
          <a:p>
            <a:r>
              <a:rPr lang="es-ES" dirty="0"/>
              <a:t>R	</a:t>
            </a:r>
            <a:r>
              <a:rPr lang="es-ES" dirty="0" err="1"/>
              <a:t>esumen</a:t>
            </a:r>
            <a:r>
              <a:rPr lang="es-ES" dirty="0"/>
              <a:t> - </a:t>
            </a:r>
            <a:r>
              <a:rPr lang="es-ES"/>
              <a:t>Resoomer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8071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 </a:t>
            </a:r>
            <a:r>
              <a:rPr lang="nl-BE" dirty="0" err="1"/>
              <a:t>español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En </a:t>
            </a:r>
            <a:r>
              <a:rPr lang="nl-BE" dirty="0" err="1"/>
              <a:t>español</a:t>
            </a:r>
            <a:endParaRPr lang="nl-BE" dirty="0"/>
          </a:p>
          <a:p>
            <a:pPr lvl="1"/>
            <a:r>
              <a:rPr lang="en-US" dirty="0">
                <a:hlinkClick r:id="rId2"/>
              </a:rPr>
              <a:t>http://www.scielo.org</a:t>
            </a:r>
            <a:r>
              <a:rPr lang="en-US" dirty="0"/>
              <a:t> - </a:t>
            </a:r>
            <a:r>
              <a:rPr lang="nl-BE" dirty="0" err="1"/>
              <a:t>Reconocido</a:t>
            </a:r>
            <a:r>
              <a:rPr lang="nl-BE" dirty="0"/>
              <a:t> por </a:t>
            </a:r>
            <a:r>
              <a:rPr lang="nl-BE" dirty="0" err="1"/>
              <a:t>Zotero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http://ciencia.science.gov</a:t>
            </a:r>
            <a:r>
              <a:rPr lang="en-US" dirty="0"/>
              <a:t> - </a:t>
            </a:r>
            <a:r>
              <a:rPr lang="nl-BE" dirty="0" err="1"/>
              <a:t>Sin</a:t>
            </a:r>
            <a:r>
              <a:rPr lang="nl-BE" dirty="0"/>
              <a:t> </a:t>
            </a:r>
            <a:r>
              <a:rPr lang="nl-BE" dirty="0" err="1"/>
              <a:t>Zotero</a:t>
            </a:r>
            <a:endParaRPr lang="en-US" dirty="0"/>
          </a:p>
          <a:p>
            <a:r>
              <a:rPr lang="nl-BE" dirty="0" err="1"/>
              <a:t>Además</a:t>
            </a:r>
            <a:r>
              <a:rPr lang="nl-BE" dirty="0"/>
              <a:t>…</a:t>
            </a:r>
          </a:p>
          <a:p>
            <a:pPr lvl="1"/>
            <a:r>
              <a:rPr lang="es-ES" dirty="0"/>
              <a:t>10 Buscadores académicos que quizás no conocías - </a:t>
            </a:r>
            <a:r>
              <a:rPr lang="es-ES" dirty="0">
                <a:hlinkClick r:id="rId4"/>
              </a:rPr>
              <a:t>http://www.creadess.org/index.php/informate/de-interes/novedades-tics/32255-10-buscadores-academicos-que-quizas-no-conocias</a:t>
            </a:r>
            <a:r>
              <a:rPr lang="es-ES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573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Si el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inglés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molesta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45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La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traducción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automática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(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acelerador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IE)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puede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ayudar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pero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puede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ser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un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obstáculo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A ver</a:t>
            </a:r>
          </a:p>
          <a:p>
            <a:pPr lvl="1"/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Leer </a:t>
            </a:r>
            <a:r>
              <a:rPr lang="nl-NL" altLang="nl-BE" sz="2000" dirty="0" err="1">
                <a:latin typeface="Corbel" panose="020B0503020204020204" pitchFamily="34" charset="0"/>
                <a:cs typeface="Corbel" panose="020B0503020204020204" pitchFamily="34" charset="0"/>
              </a:rPr>
              <a:t>un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000" dirty="0" err="1">
                <a:latin typeface="Corbel" panose="020B0503020204020204" pitchFamily="34" charset="0"/>
                <a:cs typeface="Corbel" panose="020B0503020204020204" pitchFamily="34" charset="0"/>
              </a:rPr>
              <a:t>texto</a:t>
            </a:r>
            <a:endParaRPr lang="nl-NL" altLang="nl-BE" sz="20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¿</a:t>
            </a:r>
            <a:r>
              <a:rPr lang="nl-NL" altLang="nl-BE" sz="2000" dirty="0" err="1">
                <a:latin typeface="Corbel" panose="020B0503020204020204" pitchFamily="34" charset="0"/>
                <a:cs typeface="Corbel" panose="020B0503020204020204" pitchFamily="34" charset="0"/>
              </a:rPr>
              <a:t>Qué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 has </a:t>
            </a:r>
            <a:r>
              <a:rPr lang="nl-NL" altLang="nl-BE" sz="2000" dirty="0" err="1">
                <a:latin typeface="Corbel" panose="020B0503020204020204" pitchFamily="34" charset="0"/>
                <a:cs typeface="Corbel" panose="020B0503020204020204" pitchFamily="34" charset="0"/>
              </a:rPr>
              <a:t>entendido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?</a:t>
            </a:r>
          </a:p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Lo que se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necesita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nl-NL" altLang="nl-BE" sz="2000" dirty="0" err="1">
                <a:latin typeface="Corbel" panose="020B0503020204020204" pitchFamily="34" charset="0"/>
                <a:cs typeface="Corbel" panose="020B0503020204020204" pitchFamily="34" charset="0"/>
              </a:rPr>
              <a:t>Lectura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000" dirty="0" err="1">
                <a:latin typeface="Corbel" panose="020B0503020204020204" pitchFamily="34" charset="0"/>
                <a:cs typeface="Corbel" panose="020B0503020204020204" pitchFamily="34" charset="0"/>
              </a:rPr>
              <a:t>global</a:t>
            </a:r>
            <a:endParaRPr lang="nl-NL" altLang="nl-BE" sz="20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nl-NL" altLang="nl-BE" sz="2000" dirty="0" err="1">
                <a:latin typeface="Corbel" panose="020B0503020204020204" pitchFamily="34" charset="0"/>
                <a:cs typeface="Corbel" panose="020B0503020204020204" pitchFamily="34" charset="0"/>
              </a:rPr>
              <a:t>Palabras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 clave</a:t>
            </a:r>
          </a:p>
          <a:p>
            <a:pPr lvl="1"/>
            <a:r>
              <a:rPr lang="nl-NL" altLang="nl-BE" sz="2000" dirty="0" err="1">
                <a:latin typeface="Corbel" panose="020B0503020204020204" pitchFamily="34" charset="0"/>
                <a:cs typeface="Corbel" panose="020B0503020204020204" pitchFamily="34" charset="0"/>
              </a:rPr>
              <a:t>Caso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nl-NL" altLang="nl-BE" sz="2000" dirty="0" err="1">
                <a:latin typeface="Corbel" panose="020B0503020204020204" pitchFamily="34" charset="0"/>
                <a:cs typeface="Corbel" panose="020B0503020204020204" pitchFamily="34" charset="0"/>
              </a:rPr>
              <a:t>emergencia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: </a:t>
            </a:r>
            <a:r>
              <a:rPr lang="nl-NL" altLang="nl-BE" sz="2000" dirty="0" err="1">
                <a:latin typeface="Corbel" panose="020B0503020204020204" pitchFamily="34" charset="0"/>
                <a:cs typeface="Corbel" panose="020B0503020204020204" pitchFamily="34" charset="0"/>
              </a:rPr>
              <a:t>diccionario</a:t>
            </a:r>
            <a:endParaRPr lang="nl-NL" altLang="nl-BE" sz="20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Síntesis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automatizada</a:t>
            </a:r>
            <a:r>
              <a:rPr lang="nl-NL" altLang="nl-BE" sz="2400">
                <a:latin typeface="Corbel" panose="020B0503020204020204" pitchFamily="34" charset="0"/>
                <a:cs typeface="Corbel" panose="020B0503020204020204" pitchFamily="34" charset="0"/>
              </a:rPr>
              <a:t>: tagcrowd.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net</a:t>
            </a:r>
          </a:p>
        </p:txBody>
      </p:sp>
      <p:sp>
        <p:nvSpPr>
          <p:cNvPr id="645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EE21743-6AB2-4D6E-A672-140D8A393AC1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8597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Linguee</a:t>
            </a:r>
            <a:r>
              <a:rPr lang="fr-BE" dirty="0"/>
              <a:t>: </a:t>
            </a:r>
            <a:r>
              <a:rPr lang="fr-BE" dirty="0" err="1"/>
              <a:t>traducción</a:t>
            </a:r>
            <a:r>
              <a:rPr lang="fr-BE" dirty="0"/>
              <a:t> en </a:t>
            </a:r>
            <a:r>
              <a:rPr lang="fr-BE" dirty="0" err="1"/>
              <a:t>contexto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381" y="2031360"/>
            <a:ext cx="8367029" cy="4114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9635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Referencias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65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Norma APA</a:t>
            </a:r>
          </a:p>
          <a:p>
            <a:pPr lvl="1"/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www.apastyle.org</a:t>
            </a:r>
          </a:p>
          <a:p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Vancouver</a:t>
            </a:r>
          </a:p>
          <a:p>
            <a:pPr lvl="1"/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No en Word (sí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instalable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desde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Codeplex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) - sí en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Zotero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y en </a:t>
            </a:r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Mendeley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796F20-9BCA-4ABB-AB16-37C1CF1ECA0F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60715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De Google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Scholar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a APA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Pinchar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en CITAR y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seleccionar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formato</a:t>
            </a:r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6DF3B7-892D-4690-A2BF-3CFC99779942}" type="slidenum">
              <a:rPr lang="en-US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en-US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852739"/>
            <a:ext cx="4295775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1820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En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francés</a:t>
            </a:r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Banque de données en santé publique</a:t>
            </a:r>
            <a:b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</a:b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(sin </a:t>
            </a:r>
            <a:r>
              <a:rPr lang="fr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bibliografía</a:t>
            </a: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)</a:t>
            </a:r>
          </a:p>
          <a:p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IST-CEA</a:t>
            </a:r>
          </a:p>
          <a:p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Médecine/sciences</a:t>
            </a:r>
          </a:p>
          <a:p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</a:rPr>
              <a:t>Refdoc.fr</a:t>
            </a:r>
          </a:p>
          <a:p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091BF48-8B53-4BA0-923A-1821B0CBF175}" type="slidenum">
              <a:rPr lang="nl-BE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nl-BE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629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>
                <a:latin typeface="Corbel" panose="020B0503020204020204" pitchFamily="34" charset="0"/>
                <a:cs typeface="Corbel" panose="020B0503020204020204" pitchFamily="34" charset="0"/>
              </a:rPr>
              <a:t>www.bdsp.ehesp.fr</a:t>
            </a:r>
          </a:p>
        </p:txBody>
      </p:sp>
      <p:pic>
        <p:nvPicPr>
          <p:cNvPr id="56323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801814"/>
            <a:ext cx="8029575" cy="3970337"/>
          </a:xfrm>
        </p:spPr>
      </p:pic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6C1D286-FA67-4996-8443-EB38F9072479}" type="slidenum">
              <a:rPr lang="en-US" altLang="nl-BE" sz="1200">
                <a:solidFill>
                  <a:srgbClr val="898989"/>
                </a:solidFill>
              </a:rPr>
              <a:pPr/>
              <a:t>56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156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>
                <a:latin typeface="Corbel" panose="020B0503020204020204" pitchFamily="34" charset="0"/>
                <a:cs typeface="Corbel" panose="020B0503020204020204" pitchFamily="34" charset="0"/>
              </a:rPr>
              <a:t>www-ist.cea.fr</a:t>
            </a:r>
          </a:p>
        </p:txBody>
      </p:sp>
      <p:pic>
        <p:nvPicPr>
          <p:cNvPr id="5734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801814"/>
            <a:ext cx="8029575" cy="3970337"/>
          </a:xfrm>
        </p:spPr>
      </p:pic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759347F-8854-48BF-9E3F-7E7F231D446C}" type="slidenum">
              <a:rPr lang="en-US" altLang="nl-BE" sz="1200">
                <a:solidFill>
                  <a:srgbClr val="898989"/>
                </a:solidFill>
              </a:rPr>
              <a:pPr/>
              <a:t>57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92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nl-BE">
                <a:latin typeface="Corbel" panose="020B0503020204020204" pitchFamily="34" charset="0"/>
                <a:cs typeface="Corbel" panose="020B0503020204020204" pitchFamily="34" charset="0"/>
              </a:rPr>
              <a:t>IST-CEA</a:t>
            </a:r>
            <a:endParaRPr lang="nl-BE" altLang="nl-BE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pic>
        <p:nvPicPr>
          <p:cNvPr id="58371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801814"/>
            <a:ext cx="8029575" cy="3970337"/>
          </a:xfrm>
        </p:spPr>
      </p:pic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C1AED50-B8DF-492E-85CB-651DD5DF04BB}" type="slidenum">
              <a:rPr lang="en-US" altLang="nl-BE" sz="1200">
                <a:solidFill>
                  <a:srgbClr val="898989"/>
                </a:solidFill>
              </a:rPr>
              <a:pPr/>
              <a:t>58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22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>
                <a:latin typeface="Corbel" panose="020B0503020204020204" pitchFamily="34" charset="0"/>
                <a:cs typeface="Corbel" panose="020B0503020204020204" pitchFamily="34" charset="0"/>
              </a:rPr>
              <a:t>www.medecinesciences.org</a:t>
            </a:r>
          </a:p>
        </p:txBody>
      </p:sp>
      <p:pic>
        <p:nvPicPr>
          <p:cNvPr id="5939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812926"/>
            <a:ext cx="8029575" cy="3948113"/>
          </a:xfrm>
        </p:spPr>
      </p:pic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3D413D3-0FE2-4FDB-8DB7-B8FBD74648CE}" type="slidenum">
              <a:rPr lang="en-US" altLang="nl-BE" sz="1200">
                <a:solidFill>
                  <a:srgbClr val="898989"/>
                </a:solidFill>
              </a:rPr>
              <a:pPr/>
              <a:t>59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4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Herramientas bibliográficos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Word</a:t>
            </a:r>
          </a:p>
          <a:p>
            <a:r>
              <a:rPr lang="nl-NL" dirty="0"/>
              <a:t>Zotero &amp; Mendeley</a:t>
            </a:r>
          </a:p>
          <a:p>
            <a:r>
              <a:rPr lang="nl-NL" dirty="0" err="1"/>
              <a:t>Refworks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5507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nl-BE">
                <a:latin typeface="Corbel" panose="020B0503020204020204" pitchFamily="34" charset="0"/>
                <a:cs typeface="Corbel" panose="020B0503020204020204" pitchFamily="34" charset="0"/>
              </a:rPr>
              <a:t>Refdoc.fr</a:t>
            </a:r>
            <a:endParaRPr lang="nl-BE" altLang="nl-BE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pic>
        <p:nvPicPr>
          <p:cNvPr id="60419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785939"/>
            <a:ext cx="8029575" cy="4002087"/>
          </a:xfrm>
        </p:spPr>
      </p:pic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21B2A51-3B6E-4DEF-93FF-5AB142084C85}" type="slidenum">
              <a:rPr lang="en-US" altLang="nl-BE" sz="1200">
                <a:solidFill>
                  <a:srgbClr val="898989"/>
                </a:solidFill>
              </a:rPr>
              <a:pPr/>
              <a:t>60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309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nl-BE">
                <a:latin typeface="Corbel" panose="020B0503020204020204" pitchFamily="34" charset="0"/>
                <a:cs typeface="Corbel" panose="020B0503020204020204" pitchFamily="34" charset="0"/>
              </a:rPr>
              <a:t>Refdoc</a:t>
            </a:r>
            <a:endParaRPr lang="nl-BE" altLang="nl-BE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pic>
        <p:nvPicPr>
          <p:cNvPr id="61443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785939"/>
            <a:ext cx="8029575" cy="4002087"/>
          </a:xfrm>
        </p:spPr>
      </p:pic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997992D-7959-4E5B-AC44-8A0B84666276}" type="slidenum">
              <a:rPr lang="en-US" altLang="nl-BE" sz="1200">
                <a:solidFill>
                  <a:srgbClr val="898989"/>
                </a:solidFill>
              </a:rPr>
              <a:pPr/>
              <a:t>61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17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Referencias</a:t>
            </a:r>
            <a:r>
              <a:rPr lang="fr-BE" dirty="0"/>
              <a:t>: </a:t>
            </a:r>
            <a:r>
              <a:rPr lang="fr-BE" dirty="0" err="1"/>
              <a:t>herramientas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/>
              <a:t>Word</a:t>
            </a:r>
          </a:p>
          <a:p>
            <a:r>
              <a:rPr lang="FR-BE" sz="2400" dirty="0" err="1"/>
              <a:t>Zotero</a:t>
            </a:r>
            <a:endParaRPr lang="FR-BE" sz="2400" dirty="0"/>
          </a:p>
          <a:p>
            <a:pPr lvl="1"/>
            <a:r>
              <a:rPr lang="FR-BE" sz="2000" dirty="0" err="1"/>
              <a:t>Complemento</a:t>
            </a:r>
            <a:r>
              <a:rPr lang="FR-BE" sz="2000" dirty="0"/>
              <a:t> a Firefox</a:t>
            </a:r>
          </a:p>
          <a:p>
            <a:r>
              <a:rPr lang="FR-BE" sz="2400" dirty="0" err="1"/>
              <a:t>CiteUlike</a:t>
            </a:r>
            <a:endParaRPr lang="FR-BE" sz="2400" dirty="0"/>
          </a:p>
          <a:p>
            <a:pPr lvl="1"/>
            <a:r>
              <a:rPr lang="FR-BE" sz="2000" dirty="0" err="1"/>
              <a:t>Herramienta</a:t>
            </a:r>
            <a:r>
              <a:rPr lang="FR-BE" sz="2000" dirty="0"/>
              <a:t> en </a:t>
            </a:r>
            <a:r>
              <a:rPr lang="FR-BE" sz="2000" dirty="0" err="1"/>
              <a:t>línea</a:t>
            </a:r>
            <a:r>
              <a:rPr lang="FR-BE" sz="2000" dirty="0"/>
              <a:t>, un enlace que </a:t>
            </a:r>
            <a:r>
              <a:rPr lang="FR-BE" sz="2000" dirty="0" err="1"/>
              <a:t>poner</a:t>
            </a:r>
            <a:endParaRPr lang="FR-BE" sz="2000" dirty="0"/>
          </a:p>
          <a:p>
            <a:r>
              <a:rPr lang="FR-BE" sz="2400" dirty="0" err="1"/>
              <a:t>Refworks</a:t>
            </a:r>
            <a:endParaRPr lang="FR-BE" sz="2400" dirty="0"/>
          </a:p>
          <a:p>
            <a:pPr lvl="1"/>
            <a:r>
              <a:rPr lang="FR-BE" sz="2000" dirty="0" err="1"/>
              <a:t>Servicio</a:t>
            </a:r>
            <a:r>
              <a:rPr lang="FR-BE" sz="2000" dirty="0"/>
              <a:t> de </a:t>
            </a:r>
            <a:r>
              <a:rPr lang="FR-BE" sz="2000" dirty="0" err="1"/>
              <a:t>gestión</a:t>
            </a:r>
            <a:r>
              <a:rPr lang="FR-BE" sz="2000" dirty="0"/>
              <a:t> de </a:t>
            </a:r>
            <a:r>
              <a:rPr lang="FR-BE" sz="2000" dirty="0" err="1"/>
              <a:t>referencias</a:t>
            </a:r>
            <a:endParaRPr lang="FR-BE" sz="2000" dirty="0"/>
          </a:p>
          <a:p>
            <a:r>
              <a:rPr lang="FR-BE" sz="2400" dirty="0"/>
              <a:t>Google </a:t>
            </a:r>
            <a:r>
              <a:rPr lang="FR-BE" sz="2400" dirty="0" err="1"/>
              <a:t>Scholar</a:t>
            </a:r>
            <a:endParaRPr lang="FR-BE" sz="2400" dirty="0"/>
          </a:p>
          <a:p>
            <a:pPr lvl="1"/>
            <a:r>
              <a:rPr lang="FR-BE" sz="2000" dirty="0" err="1"/>
              <a:t>Citar</a:t>
            </a:r>
            <a:endParaRPr lang="FR-B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0858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Campos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para la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referencia</a:t>
            </a:r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Los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artículos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tienen volumen y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número</a:t>
            </a:r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El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autor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puede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ser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colectivo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(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empresa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organización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)</a:t>
            </a:r>
          </a:p>
          <a:p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Los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autores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tienen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nombre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y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apellido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–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cuidado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con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comas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y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punto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y coma</a:t>
            </a:r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2121A19-DC02-49D6-BC72-1B8E24FB380A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63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5651501"/>
            <a:ext cx="2257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5335588"/>
            <a:ext cx="1582738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29011"/>
      </p:ext>
    </p:extLst>
  </p:cSld>
  <p:clrMapOvr>
    <a:masterClrMapping/>
  </p:clrMapOvr>
  <p:transition spd="slow" advClick="0" advTm="30000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A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evitar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….</a:t>
            </a:r>
          </a:p>
        </p:txBody>
      </p:sp>
      <p:sp>
        <p:nvSpPr>
          <p:cNvPr id="532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The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patient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has no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previous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history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of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suicide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Patient's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medical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history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has been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remarkably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insignificant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with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only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a 40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pound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weight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gain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in the past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three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days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She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has no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rigors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or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shaking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chills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, but her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husband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states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she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was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very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hot in bed last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night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On the second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day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the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knee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was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better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and on the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third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day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it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disappeared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The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patient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has been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depressed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since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she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began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seeing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me in 1993.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Discharge status: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Alive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, but without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my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permission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Healthy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appearing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decrepit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69-year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old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male,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mentally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alert, but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forgetful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Patient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had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waffles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for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breakfast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and anorexia for lunch.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While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in ER,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she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was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examined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, x-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rated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and sent home.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Occasional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, constant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infrequent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headaches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Rectal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examination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revealed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a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normal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size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thyroid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The lab test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indicated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abnormal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lover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function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Skin: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somewhat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pale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, but present.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Patient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has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two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teenage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children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, but no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other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abnormalities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The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patient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was in his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usual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state of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good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health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until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his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airplane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ran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out of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fuel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and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crashed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1B01B1-D1C1-4F77-B641-10762695DFD3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64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26456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Tahoma"/>
                <a:cs typeface="Tahoma"/>
              </a:rPr>
              <a:t>¿Preguntas?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latin typeface="Tahoma" charset="0"/>
                <a:ea typeface="Tahoma" charset="0"/>
                <a:cs typeface="Tahoma" charset="0"/>
              </a:rPr>
              <a:t>Hans Le Roy </a:t>
            </a:r>
          </a:p>
          <a:p>
            <a:r>
              <a:rPr lang="fr-FR">
                <a:latin typeface="Tahoma" charset="0"/>
                <a:ea typeface="Tahoma" charset="0"/>
                <a:cs typeface="Tahoma" charset="0"/>
                <a:hlinkClick r:id="rId3"/>
              </a:rPr>
              <a:t>www.hlrnet.com</a:t>
            </a:r>
            <a:r>
              <a:rPr lang="fr-FR">
                <a:latin typeface="Calibri" charset="0"/>
                <a:ea typeface="Tahoma" charset="0"/>
                <a:cs typeface="Tahoma" charset="0"/>
              </a:rPr>
              <a:t> </a:t>
            </a:r>
          </a:p>
          <a:p>
            <a:r>
              <a:rPr lang="fr-FR">
                <a:latin typeface="Tahoma" charset="0"/>
                <a:ea typeface="Tahoma" charset="0"/>
                <a:cs typeface="Tahoma" charset="0"/>
                <a:hlinkClick r:id="rId4"/>
              </a:rPr>
              <a:t>hans.leroy@odisee.be</a:t>
            </a:r>
            <a:r>
              <a:rPr lang="fr-FR"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r>
              <a:rPr lang="fr-FR">
                <a:latin typeface="Tahoma" charset="0"/>
                <a:ea typeface="Tahoma" charset="0"/>
                <a:cs typeface="Tahoma" charset="0"/>
                <a:hlinkClick r:id="rId5"/>
              </a:rPr>
              <a:t>hlr@hlrnet.com</a:t>
            </a:r>
            <a:r>
              <a:rPr lang="fr-FR">
                <a:latin typeface="Tahoma" charset="0"/>
                <a:ea typeface="Tahoma" charset="0"/>
                <a:cs typeface="Tahoma" charset="0"/>
              </a:rPr>
              <a:t> </a:t>
            </a:r>
            <a:endParaRPr lang="nl-NL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0269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05DD176-9AE5-4C96-B2E8-8D551D5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Síntesis</a:t>
            </a:r>
            <a:endParaRPr lang="en-GB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769F3ED-D91E-4025-91DC-EAA034A47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BE" dirty="0" err="1"/>
              <a:t>Herramientas</a:t>
            </a:r>
            <a:endParaRPr lang="en-GB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B9A1F330-7414-4BE6-8F9C-2EA3B5BDC2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Word</a:t>
            </a:r>
          </a:p>
          <a:p>
            <a:r>
              <a:rPr lang="nl-BE" dirty="0" err="1"/>
              <a:t>Zotero</a:t>
            </a:r>
            <a:endParaRPr lang="nl-BE" dirty="0"/>
          </a:p>
          <a:p>
            <a:r>
              <a:rPr lang="nl-BE" dirty="0" err="1"/>
              <a:t>Mendeley</a:t>
            </a:r>
            <a:endParaRPr lang="en-GB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AACF31-96B4-400E-89DF-3B45CB03E6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BE" dirty="0"/>
              <a:t>Bases de </a:t>
            </a:r>
            <a:r>
              <a:rPr lang="nl-BE" dirty="0" err="1"/>
              <a:t>datos</a:t>
            </a:r>
            <a:endParaRPr lang="en-GB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DDDB983F-2EB4-4586-A044-B108B8457EC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Pubmed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s-E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www.pubmed.gov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(¡filtros!)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académico – scholar.google.com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reconocidos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Zotero / Mendeley: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Roble - </a:t>
            </a:r>
            <a:r>
              <a:rPr lang="es-E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http://roble.unizar.es/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lista de bases de datos en TO </a:t>
            </a:r>
            <a:r>
              <a:rPr lang="es-E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http://roble.unizar.es/search*spi~S11/d?SEARCH=Terapia%20ocupacional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CSIC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https://indices.csic.es/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Dialnet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dialnet.unirioja.es </a:t>
            </a:r>
          </a:p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DC1025-F7B6-4B6A-AB99-5ACA6F9E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46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RSS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Lo que es y como se lee</a:t>
            </a:r>
          </a:p>
          <a:p>
            <a:r>
              <a:rPr lang="es-ES"/>
              <a:t>Noticias generales</a:t>
            </a:r>
          </a:p>
          <a:p>
            <a:r>
              <a:rPr lang="es-ES"/>
              <a:t>En un buscador</a:t>
            </a:r>
          </a:p>
          <a:p>
            <a:r>
              <a:rPr lang="es-ES"/>
              <a:t>En Pubmed y otros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78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RSS: un poco más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Paper.li</a:t>
            </a:r>
          </a:p>
          <a:p>
            <a:r>
              <a:rPr lang="es-ES" dirty="0"/>
              <a:t>RSS mix</a:t>
            </a:r>
          </a:p>
          <a:p>
            <a:r>
              <a:rPr lang="es-ES" dirty="0"/>
              <a:t>RSS en el correo: </a:t>
            </a:r>
            <a:r>
              <a:rPr lang="es-ES" dirty="0" err="1"/>
              <a:t>Blogtrottr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66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34352" y="2133600"/>
            <a:ext cx="6934200" cy="1143000"/>
          </a:xfrm>
        </p:spPr>
        <p:txBody>
          <a:bodyPr>
            <a:normAutofit/>
          </a:bodyPr>
          <a:lstStyle/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Herramientas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Internet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 </a:t>
            </a: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158D23E-8B8B-4D6B-8CAF-3B00EE4D8315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4842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ren-gt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ahom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ahoma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2109</Words>
  <Application>Microsoft Office PowerPoint</Application>
  <PresentationFormat>Breedbeeld</PresentationFormat>
  <Paragraphs>468</Paragraphs>
  <Slides>66</Slides>
  <Notes>57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66</vt:i4>
      </vt:variant>
    </vt:vector>
  </HeadingPairs>
  <TitlesOfParts>
    <vt:vector size="75" baseType="lpstr">
      <vt:lpstr>Arial</vt:lpstr>
      <vt:lpstr>Calibri</vt:lpstr>
      <vt:lpstr>Corbel</vt:lpstr>
      <vt:lpstr>Optimum</vt:lpstr>
      <vt:lpstr>Symbol</vt:lpstr>
      <vt:lpstr>Tahoma</vt:lpstr>
      <vt:lpstr>Times New Roman</vt:lpstr>
      <vt:lpstr>Wingdings</vt:lpstr>
      <vt:lpstr>1_ren-gt</vt:lpstr>
      <vt:lpstr>El manejo de las fuentes bibliográficas en la investigación científica</vt:lpstr>
      <vt:lpstr>El programa de hoy</vt:lpstr>
      <vt:lpstr>¿Por qué la bibliografía en la investigación científica?</vt:lpstr>
      <vt:lpstr>Fuentes</vt:lpstr>
      <vt:lpstr>Herramientas generales</vt:lpstr>
      <vt:lpstr>Herramientas bibliográficos</vt:lpstr>
      <vt:lpstr>RSS</vt:lpstr>
      <vt:lpstr>RSS: un poco más</vt:lpstr>
      <vt:lpstr>Herramientas Internet</vt:lpstr>
      <vt:lpstr>Cosas prácticas 1</vt:lpstr>
      <vt:lpstr>Cosas prácticas 2</vt:lpstr>
      <vt:lpstr>Cosas prácticas 3</vt:lpstr>
      <vt:lpstr>Información seria / científica</vt:lpstr>
      <vt:lpstr>¿Conoces … Google? </vt:lpstr>
      <vt:lpstr>Google: opciones avanzadas</vt:lpstr>
      <vt:lpstr>Google: opciones avanzadas</vt:lpstr>
      <vt:lpstr>Google: personalizar</vt:lpstr>
      <vt:lpstr>Google (y otros): cosas útiles</vt:lpstr>
      <vt:lpstr>Búsqueda dinámica</vt:lpstr>
      <vt:lpstr>Buscar « bien »</vt:lpstr>
      <vt:lpstr>Para pasar al texto</vt:lpstr>
      <vt:lpstr>Medline</vt:lpstr>
      <vt:lpstr>MedLine</vt:lpstr>
      <vt:lpstr>Medline en Internet PubMed en www.pubmed.gov =  www.ncbi.nlm.nih.gov/</vt:lpstr>
      <vt:lpstr>Medline: filtros (arriba y a la izquierda)</vt:lpstr>
      <vt:lpstr>Filtros avanzados</vt:lpstr>
      <vt:lpstr>Observaciones</vt:lpstr>
      <vt:lpstr>Tipos de artículos</vt:lpstr>
      <vt:lpstr>Artículos gratuitos?</vt:lpstr>
      <vt:lpstr>Historia de búsqueda de Medline</vt:lpstr>
      <vt:lpstr>¿Dónde encontrar el artículo?</vt:lpstr>
      <vt:lpstr>Descripción= referencia bibliográfica</vt:lpstr>
      <vt:lpstr>Campos para la referencia</vt:lpstr>
      <vt:lpstr>Campos para la referencia  </vt:lpstr>
      <vt:lpstr>Digno de atención: Zotero</vt:lpstr>
      <vt:lpstr>Mendeley</vt:lpstr>
      <vt:lpstr>Y además</vt:lpstr>
      <vt:lpstr>Más fuentes científicas: Google académico – scholar.google.com</vt:lpstr>
      <vt:lpstr>http://biblioteca.unizar.es/</vt:lpstr>
      <vt:lpstr>Dialnet.unirioja.es</vt:lpstr>
      <vt:lpstr>Biblioteca Virtual de la Salud</vt:lpstr>
      <vt:lpstr>OTDBASE</vt:lpstr>
      <vt:lpstr>Para TO</vt:lpstr>
      <vt:lpstr>Síntesis: bases de datos</vt:lpstr>
      <vt:lpstr>Más bases de datos</vt:lpstr>
      <vt:lpstr>DOAJ.org</vt:lpstr>
      <vt:lpstr>PLOS.org</vt:lpstr>
      <vt:lpstr>PMC</vt:lpstr>
      <vt:lpstr>En terapia ocupacional</vt:lpstr>
      <vt:lpstr>En español</vt:lpstr>
      <vt:lpstr>Si el inglés molesta</vt:lpstr>
      <vt:lpstr>Linguee: traducción en contexto</vt:lpstr>
      <vt:lpstr>Referencias</vt:lpstr>
      <vt:lpstr>De Google Scholar a APA</vt:lpstr>
      <vt:lpstr>En francés</vt:lpstr>
      <vt:lpstr>www.bdsp.ehesp.fr</vt:lpstr>
      <vt:lpstr>www-ist.cea.fr</vt:lpstr>
      <vt:lpstr>IST-CEA</vt:lpstr>
      <vt:lpstr>www.medecinesciences.org</vt:lpstr>
      <vt:lpstr>Refdoc.fr</vt:lpstr>
      <vt:lpstr>Refdoc</vt:lpstr>
      <vt:lpstr>Referencias: herramientas</vt:lpstr>
      <vt:lpstr>Campos para la referencia</vt:lpstr>
      <vt:lpstr>A evitar….</vt:lpstr>
      <vt:lpstr>¿Preguntas?</vt:lpstr>
      <vt:lpstr>Síntesis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manejo de las fuentes bibliográficas en la investigación científica</dc:title>
  <dc:creator/>
  <cp:lastModifiedBy/>
  <cp:revision>7</cp:revision>
  <dcterms:created xsi:type="dcterms:W3CDTF">2012-07-30T23:35:21Z</dcterms:created>
  <dcterms:modified xsi:type="dcterms:W3CDTF">2021-10-24T15:28:17Z</dcterms:modified>
</cp:coreProperties>
</file>