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1" r:id="rId2"/>
  </p:sldMasterIdLst>
  <p:notesMasterIdLst>
    <p:notesMasterId r:id="rId14"/>
  </p:notesMasterIdLst>
  <p:handoutMasterIdLst>
    <p:handoutMasterId r:id="rId15"/>
  </p:handoutMasterIdLst>
  <p:sldIdLst>
    <p:sldId id="256" r:id="rId3"/>
    <p:sldId id="374" r:id="rId4"/>
    <p:sldId id="258" r:id="rId5"/>
    <p:sldId id="361" r:id="rId6"/>
    <p:sldId id="362" r:id="rId7"/>
    <p:sldId id="257" r:id="rId8"/>
    <p:sldId id="373" r:id="rId9"/>
    <p:sldId id="370" r:id="rId10"/>
    <p:sldId id="372" r:id="rId11"/>
    <p:sldId id="371" r:id="rId12"/>
    <p:sldId id="375" r:id="rId13"/>
  </p:sldIdLst>
  <p:sldSz cx="12192000" cy="6858000"/>
  <p:notesSz cx="6794500" cy="9931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1CBCEB-33DE-4E8C-8506-24EF4A4D0D0A}" v="9" dt="2020-11-03T11:53:14.5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356" autoAdjust="0"/>
  </p:normalViewPr>
  <p:slideViewPr>
    <p:cSldViewPr snapToGrid="0">
      <p:cViewPr varScale="1">
        <p:scale>
          <a:sx n="98" d="100"/>
          <a:sy n="98" d="100"/>
        </p:scale>
        <p:origin x="276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5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3FD9E-71A3-4840-BAE7-FE9D2CBDB9E8}" type="datetimeFigureOut">
              <a:rPr lang="nl-BE" smtClean="0"/>
              <a:t>3/11/2020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846FF-8CB2-40DD-AE64-2CD6E9BB9542}" type="slidenum">
              <a:rPr lang="nl-BE" smtClean="0"/>
              <a:t>‹Nº›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19174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43D3D-61B7-42D0-A467-5179A3894343}" type="datetimeFigureOut">
              <a:rPr lang="nl-NL"/>
              <a:t>3-11-2020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18C94-C68B-4E90-9E27-93586D7E828F}" type="slidenum">
              <a:rPr lang="nl-NL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5082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Esta</a:t>
            </a:r>
            <a:r>
              <a:rPr lang="nl-NL" baseline="0" dirty="0"/>
              <a:t> </a:t>
            </a:r>
            <a:r>
              <a:rPr lang="nl-NL" baseline="0" dirty="0" err="1"/>
              <a:t>presentación</a:t>
            </a:r>
            <a:r>
              <a:rPr lang="nl-NL" baseline="0" dirty="0"/>
              <a:t> es </a:t>
            </a:r>
            <a:r>
              <a:rPr lang="nl-NL" baseline="0" dirty="0" err="1"/>
              <a:t>modular</a:t>
            </a:r>
            <a:r>
              <a:rPr lang="nl-NL" baseline="0" dirty="0"/>
              <a:t>: no </a:t>
            </a:r>
            <a:r>
              <a:rPr lang="nl-NL" baseline="0" dirty="0" err="1"/>
              <a:t>todo</a:t>
            </a:r>
            <a:r>
              <a:rPr lang="nl-NL" baseline="0" dirty="0"/>
              <a:t> </a:t>
            </a:r>
            <a:r>
              <a:rPr lang="nl-NL" baseline="0" dirty="0" err="1"/>
              <a:t>interesa</a:t>
            </a:r>
            <a:r>
              <a:rPr lang="nl-NL" baseline="0" dirty="0"/>
              <a:t> en la </a:t>
            </a:r>
            <a:r>
              <a:rPr lang="nl-NL" baseline="0" dirty="0" err="1"/>
              <a:t>misma</a:t>
            </a:r>
            <a:r>
              <a:rPr lang="nl-NL" baseline="0" dirty="0"/>
              <a:t> </a:t>
            </a:r>
            <a:r>
              <a:rPr lang="nl-NL" baseline="0" dirty="0" err="1"/>
              <a:t>medida</a:t>
            </a:r>
            <a:r>
              <a:rPr lang="nl-NL" baseline="0" dirty="0"/>
              <a:t>, </a:t>
            </a:r>
            <a:r>
              <a:rPr lang="nl-NL" baseline="0" dirty="0" err="1"/>
              <a:t>pero</a:t>
            </a:r>
            <a:r>
              <a:rPr lang="nl-NL" baseline="0" dirty="0"/>
              <a:t> </a:t>
            </a:r>
            <a:r>
              <a:rPr lang="nl-NL" baseline="0" dirty="0" err="1"/>
              <a:t>sobre</a:t>
            </a:r>
            <a:r>
              <a:rPr lang="nl-NL" baseline="0" dirty="0"/>
              <a:t> </a:t>
            </a:r>
            <a:r>
              <a:rPr lang="nl-NL" baseline="0" dirty="0" err="1"/>
              <a:t>todo</a:t>
            </a:r>
            <a:r>
              <a:rPr lang="nl-NL" baseline="0" dirty="0"/>
              <a:t>: </a:t>
            </a:r>
            <a:r>
              <a:rPr lang="nl-NL" baseline="0" dirty="0" err="1"/>
              <a:t>quiero</a:t>
            </a:r>
            <a:r>
              <a:rPr lang="nl-NL" baseline="0" dirty="0"/>
              <a:t> dar </a:t>
            </a:r>
            <a:r>
              <a:rPr lang="nl-NL" baseline="0" dirty="0" err="1"/>
              <a:t>espacio</a:t>
            </a:r>
            <a:r>
              <a:rPr lang="nl-NL" baseline="0" dirty="0"/>
              <a:t> a </a:t>
            </a:r>
            <a:r>
              <a:rPr lang="nl-NL" baseline="0" dirty="0" err="1"/>
              <a:t>preguntas</a:t>
            </a:r>
            <a:r>
              <a:rPr lang="nl-NL" baseline="0" dirty="0"/>
              <a:t> o </a:t>
            </a:r>
            <a:r>
              <a:rPr lang="nl-NL" baseline="0" dirty="0" err="1"/>
              <a:t>puntos</a:t>
            </a:r>
            <a:r>
              <a:rPr lang="nl-NL" baseline="0" dirty="0"/>
              <a:t> de </a:t>
            </a:r>
            <a:r>
              <a:rPr lang="nl-NL" baseline="0" dirty="0" err="1"/>
              <a:t>interés</a:t>
            </a:r>
            <a:r>
              <a:rPr lang="nl-NL" baseline="0" dirty="0"/>
              <a:t> </a:t>
            </a:r>
            <a:r>
              <a:rPr lang="nl-NL" baseline="0"/>
              <a:t>particulares</a:t>
            </a:r>
            <a:r>
              <a:rPr lang="nl-NL" baseline="0" dirty="0"/>
              <a:t>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18C94-C68B-4E90-9E27-93586D7E828F}" type="slidenum">
              <a:rPr lang="nl-NL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1731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18C94-C68B-4E90-9E27-93586D7E828F}" type="slidenum">
              <a:rPr lang="nl-NL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687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577AC-9407-463F-885B-0DDB060BBC44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52291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577AC-9407-463F-885B-0DDB060BBC44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35503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18C94-C68B-4E90-9E27-93586D7E828F}" type="slidenum">
              <a:rPr lang="nl-NL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0046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18C94-C68B-4E90-9E27-93586D7E828F}" type="slidenum">
              <a:rPr lang="nl-NL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3719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3" name="Group 7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1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" name="Rectangle 1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12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" name="Rectangle 13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40972" name="Title 40971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73" name="Subtitle 4097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3E5DD60-4359-453E-B6A2-29B2E2C154E8}" type="datetime1">
              <a:rPr lang="de-DE" smtClean="0"/>
              <a:t>03.11.2020</a:t>
            </a:fld>
            <a:endParaRPr lang="de-DE"/>
          </a:p>
        </p:txBody>
      </p:sp>
      <p:sp>
        <p:nvSpPr>
          <p:cNvPr id="15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de-DE"/>
          </a:p>
        </p:txBody>
      </p:sp>
      <p:sp>
        <p:nvSpPr>
          <p:cNvPr id="16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CD814C8-F66B-4915-9FEC-D62A1DED085F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0135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5CE1AD-165D-4606-B0F5-BB152C1E3448}" type="datetime1">
              <a:rPr lang="de-DE" smtClean="0"/>
              <a:t>03.11.2020</a:t>
            </a:fld>
            <a:endParaRPr lang="de-DE"/>
          </a:p>
        </p:txBody>
      </p:sp>
      <p:sp>
        <p:nvSpPr>
          <p:cNvPr id="5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814C8-F66B-4915-9FEC-D62A1DED085F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868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3" name="Group 7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1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" name="Rectangle 1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12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" name="Rectangle 13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40972" name="Title 40971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73" name="Subtitle 4097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E7AA397-870D-4F16-A8EB-CB43D65DED44}" type="datetime1">
              <a:rPr lang="de-DE" smtClean="0"/>
              <a:t>03.11.2020</a:t>
            </a:fld>
            <a:endParaRPr lang="de-DE"/>
          </a:p>
        </p:txBody>
      </p:sp>
      <p:sp>
        <p:nvSpPr>
          <p:cNvPr id="15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de-DE"/>
          </a:p>
        </p:txBody>
      </p:sp>
      <p:sp>
        <p:nvSpPr>
          <p:cNvPr id="16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CD814C8-F66B-4915-9FEC-D62A1DED085F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481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A188B6-124F-43C2-9CFF-5E7F576ACF2B}" type="datetime1">
              <a:rPr lang="de-DE" smtClean="0"/>
              <a:t>03.11.2020</a:t>
            </a:fld>
            <a:endParaRPr lang="de-DE"/>
          </a:p>
        </p:txBody>
      </p:sp>
      <p:sp>
        <p:nvSpPr>
          <p:cNvPr id="5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814C8-F66B-4915-9FEC-D62A1DED085F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70056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28331A-BF0F-4ECB-A3E6-A059F76D16DB}" type="datetime1">
              <a:rPr lang="de-DE" smtClean="0"/>
              <a:t>03.11.2020</a:t>
            </a:fld>
            <a:endParaRPr lang="de-DE"/>
          </a:p>
        </p:txBody>
      </p:sp>
      <p:sp>
        <p:nvSpPr>
          <p:cNvPr id="5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814C8-F66B-4915-9FEC-D62A1DED085F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77752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0A8171-4C35-4B44-BEAF-C91B496A399B}" type="datetime1">
              <a:rPr lang="de-DE" smtClean="0"/>
              <a:t>03.11.2020</a:t>
            </a:fld>
            <a:endParaRPr lang="de-DE"/>
          </a:p>
        </p:txBody>
      </p:sp>
      <p:sp>
        <p:nvSpPr>
          <p:cNvPr id="6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814C8-F66B-4915-9FEC-D62A1DED085F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4460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rtlCol="0"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2AD067-EA17-4074-B1F7-D050954C5EE5}" type="datetime1">
              <a:rPr lang="de-DE" smtClean="0"/>
              <a:t>03.11.2020</a:t>
            </a:fld>
            <a:endParaRPr lang="de-DE"/>
          </a:p>
        </p:txBody>
      </p:sp>
      <p:sp>
        <p:nvSpPr>
          <p:cNvPr id="8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814C8-F66B-4915-9FEC-D62A1DED085F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51680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55F5BA-926B-4312-864C-50F950A70916}" type="datetime1">
              <a:rPr lang="de-DE" smtClean="0"/>
              <a:t>03.11.2020</a:t>
            </a:fld>
            <a:endParaRPr lang="de-DE"/>
          </a:p>
        </p:txBody>
      </p:sp>
      <p:sp>
        <p:nvSpPr>
          <p:cNvPr id="4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814C8-F66B-4915-9FEC-D62A1DED085F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15160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F669CF-CF4C-4313-9B81-970E66E13418}" type="datetime1">
              <a:rPr lang="de-DE" smtClean="0"/>
              <a:t>03.11.2020</a:t>
            </a:fld>
            <a:endParaRPr lang="de-DE"/>
          </a:p>
        </p:txBody>
      </p:sp>
      <p:sp>
        <p:nvSpPr>
          <p:cNvPr id="3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814C8-F66B-4915-9FEC-D62A1DED085F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6940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684CB6-4200-43A3-A9D9-BB946D4E74F0}" type="datetime1">
              <a:rPr lang="de-DE" smtClean="0"/>
              <a:t>03.11.2020</a:t>
            </a:fld>
            <a:endParaRPr lang="de-DE"/>
          </a:p>
        </p:txBody>
      </p:sp>
      <p:sp>
        <p:nvSpPr>
          <p:cNvPr id="6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814C8-F66B-4915-9FEC-D62A1DED085F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03236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AADDB-46E7-4B49-B50C-C70796DC0B5C}" type="datetime1">
              <a:rPr lang="de-DE" smtClean="0"/>
              <a:t>03.11.2020</a:t>
            </a:fld>
            <a:endParaRPr lang="de-DE"/>
          </a:p>
        </p:txBody>
      </p:sp>
      <p:sp>
        <p:nvSpPr>
          <p:cNvPr id="6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814C8-F66B-4915-9FEC-D62A1DED085F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3955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23F908-7269-48D1-A4C4-F99FA850D266}" type="datetime1">
              <a:rPr lang="de-DE" smtClean="0"/>
              <a:t>03.11.2020</a:t>
            </a:fld>
            <a:endParaRPr lang="de-DE"/>
          </a:p>
        </p:txBody>
      </p:sp>
      <p:sp>
        <p:nvSpPr>
          <p:cNvPr id="5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814C8-F66B-4915-9FEC-D62A1DED085F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00661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91EC30-3494-406F-B330-E833358D59D3}" type="datetime1">
              <a:rPr lang="de-DE" smtClean="0"/>
              <a:t>03.11.2020</a:t>
            </a:fld>
            <a:endParaRPr lang="de-DE"/>
          </a:p>
        </p:txBody>
      </p:sp>
      <p:sp>
        <p:nvSpPr>
          <p:cNvPr id="5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814C8-F66B-4915-9FEC-D62A1DED085F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583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E2850B-9CDA-46A1-BB1B-218655B09BFB}" type="datetime1">
              <a:rPr lang="de-DE" smtClean="0"/>
              <a:t>03.11.2020</a:t>
            </a:fld>
            <a:endParaRPr lang="de-DE"/>
          </a:p>
        </p:txBody>
      </p:sp>
      <p:sp>
        <p:nvSpPr>
          <p:cNvPr id="5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814C8-F66B-4915-9FEC-D62A1DED085F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2988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278663-F00B-4B37-8895-DA62768DA528}" type="datetime1">
              <a:rPr lang="de-DE" smtClean="0"/>
              <a:t>03.11.2020</a:t>
            </a:fld>
            <a:endParaRPr lang="de-DE"/>
          </a:p>
        </p:txBody>
      </p:sp>
      <p:sp>
        <p:nvSpPr>
          <p:cNvPr id="6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814C8-F66B-4915-9FEC-D62A1DED085F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1439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rtlCol="0"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77684B-1443-452B-9A81-D2C22575182E}" type="datetime1">
              <a:rPr lang="de-DE" smtClean="0"/>
              <a:t>03.11.2020</a:t>
            </a:fld>
            <a:endParaRPr lang="de-DE"/>
          </a:p>
        </p:txBody>
      </p:sp>
      <p:sp>
        <p:nvSpPr>
          <p:cNvPr id="8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814C8-F66B-4915-9FEC-D62A1DED085F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1781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B52D0C-31BC-4F7B-B353-2FD448975802}" type="datetime1">
              <a:rPr lang="de-DE" smtClean="0"/>
              <a:t>03.11.2020</a:t>
            </a:fld>
            <a:endParaRPr lang="de-DE"/>
          </a:p>
        </p:txBody>
      </p:sp>
      <p:sp>
        <p:nvSpPr>
          <p:cNvPr id="4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814C8-F66B-4915-9FEC-D62A1DED085F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248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CDF2AE-9561-45E4-81E9-8D69EA54A775}" type="datetime1">
              <a:rPr lang="de-DE" smtClean="0"/>
              <a:t>03.11.2020</a:t>
            </a:fld>
            <a:endParaRPr lang="de-DE"/>
          </a:p>
        </p:txBody>
      </p:sp>
      <p:sp>
        <p:nvSpPr>
          <p:cNvPr id="3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814C8-F66B-4915-9FEC-D62A1DED085F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4720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D6A82E-F18A-4EFB-8C60-4DBA37C143A4}" type="datetime1">
              <a:rPr lang="de-DE" smtClean="0"/>
              <a:t>03.11.2020</a:t>
            </a:fld>
            <a:endParaRPr lang="de-DE"/>
          </a:p>
        </p:txBody>
      </p:sp>
      <p:sp>
        <p:nvSpPr>
          <p:cNvPr id="6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814C8-F66B-4915-9FEC-D62A1DED085F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044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5A4FC2-E834-4859-BBF7-4F4AD984D4EA}" type="datetime1">
              <a:rPr lang="de-DE" smtClean="0"/>
              <a:t>03.11.2020</a:t>
            </a:fld>
            <a:endParaRPr lang="de-DE"/>
          </a:p>
        </p:txBody>
      </p:sp>
      <p:sp>
        <p:nvSpPr>
          <p:cNvPr id="6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814C8-F66B-4915-9FEC-D62A1DED085F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1809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9937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27" name="Rectangle 39938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28" name="Rectangle 39939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29" name="Rectangle 39940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30" name="Rectangle 39941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31" name="Rectangle 39942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32" name="Rectangle 39943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33" name="Rectangle 39944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4" name="Rectangle 3994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5" name="Rectangle 3994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charset="0"/>
              </a:defRPr>
            </a:lvl1pPr>
          </a:lstStyle>
          <a:p>
            <a:fld id="{340B3F2B-3780-4B6A-ABE0-25C644E96035}" type="datetime1">
              <a:rPr lang="de-DE" smtClean="0"/>
              <a:t>03.11.2020</a:t>
            </a:fld>
            <a:endParaRPr lang="de-DE"/>
          </a:p>
        </p:txBody>
      </p:sp>
      <p:sp>
        <p:nvSpPr>
          <p:cNvPr id="1036" name="Rectangle 3994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ahoma" charset="0"/>
              </a:defRPr>
            </a:lvl1pPr>
          </a:lstStyle>
          <a:p>
            <a:endParaRPr lang="de-DE"/>
          </a:p>
        </p:txBody>
      </p:sp>
      <p:sp>
        <p:nvSpPr>
          <p:cNvPr id="39949" name="Slide Number Placeholder 3994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ahoma" charset="0"/>
              </a:defRPr>
            </a:lvl1pPr>
          </a:lstStyle>
          <a:p>
            <a:fld id="{4CD814C8-F66B-4915-9FEC-D62A1DED085F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3666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lvl1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/>
        </a:defRPr>
      </a:lvl2pPr>
      <a:lvl3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/>
        </a:defRPr>
      </a:lvl3pPr>
      <a:lvl4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/>
        </a:defRPr>
      </a:lvl4pPr>
      <a:lvl5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/>
        </a:defRPr>
      </a:lvl5pPr>
      <a:lvl6pPr marL="457200" algn="l" eaLnBrk="1" fontAlgn="base" hangingPunct="1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6pPr>
      <a:lvl7pPr marL="914400" algn="l" eaLnBrk="1" fontAlgn="base" hangingPunct="1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7pPr>
      <a:lvl8pPr marL="1371600" algn="l" eaLnBrk="1" fontAlgn="base" hangingPunct="1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8pPr>
      <a:lvl9pPr marL="1828800" algn="l" eaLnBrk="1" fontAlgn="base" hangingPunct="1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9pPr>
    </p:titleStyle>
    <p:bodyStyle>
      <a:lvl1pPr marL="342900" indent="-342900" algn="l" defTabSz="-13873163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eaLnBrk="1" fontAlgn="base" hangingPunct="1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1" fontAlgn="base" hangingPunct="1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1" fontAlgn="base" hangingPunct="1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1" fontAlgn="base" hangingPunct="1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9937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27" name="Rectangle 39938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28" name="Rectangle 39939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29" name="Rectangle 39940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30" name="Rectangle 39941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31" name="Rectangle 39942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32" name="Rectangle 39943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33" name="Rectangle 39944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4" name="Rectangle 3994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5" name="Rectangle 3994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charset="0"/>
              </a:defRPr>
            </a:lvl1pPr>
          </a:lstStyle>
          <a:p>
            <a:fld id="{13F57185-589D-48C9-986B-871F553FB175}" type="datetime1">
              <a:rPr lang="de-DE" smtClean="0"/>
              <a:t>03.11.2020</a:t>
            </a:fld>
            <a:endParaRPr lang="de-DE"/>
          </a:p>
        </p:txBody>
      </p:sp>
      <p:sp>
        <p:nvSpPr>
          <p:cNvPr id="1036" name="Rectangle 3994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ahoma" charset="0"/>
              </a:defRPr>
            </a:lvl1pPr>
          </a:lstStyle>
          <a:p>
            <a:endParaRPr lang="de-DE"/>
          </a:p>
        </p:txBody>
      </p:sp>
      <p:sp>
        <p:nvSpPr>
          <p:cNvPr id="39949" name="Slide Number Placeholder 3994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ahoma" charset="0"/>
              </a:defRPr>
            </a:lvl1pPr>
          </a:lstStyle>
          <a:p>
            <a:fld id="{4CD814C8-F66B-4915-9FEC-D62A1DED085F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6265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</p:sldLayoutIdLst>
  <p:hf hdr="0" ftr="0" dt="0"/>
  <p:txStyles>
    <p:titleStyle>
      <a:lvl1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/>
        </a:defRPr>
      </a:lvl2pPr>
      <a:lvl3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/>
        </a:defRPr>
      </a:lvl3pPr>
      <a:lvl4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/>
        </a:defRPr>
      </a:lvl4pPr>
      <a:lvl5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/>
        </a:defRPr>
      </a:lvl5pPr>
      <a:lvl6pPr marL="457200" algn="l" eaLnBrk="1" fontAlgn="base" hangingPunct="1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6pPr>
      <a:lvl7pPr marL="914400" algn="l" eaLnBrk="1" fontAlgn="base" hangingPunct="1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7pPr>
      <a:lvl8pPr marL="1371600" algn="l" eaLnBrk="1" fontAlgn="base" hangingPunct="1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8pPr>
      <a:lvl9pPr marL="1828800" algn="l" eaLnBrk="1" fontAlgn="base" hangingPunct="1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9pPr>
    </p:titleStyle>
    <p:bodyStyle>
      <a:lvl1pPr marL="342900" indent="-342900" algn="l" defTabSz="-13873163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eaLnBrk="1" fontAlgn="base" hangingPunct="1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1" fontAlgn="base" hangingPunct="1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1" fontAlgn="base" hangingPunct="1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1" fontAlgn="base" hangingPunct="1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lrnet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hyperlink" Target="mailto:hlr@hlrnet.com" TargetMode="External"/><Relationship Id="rId4" Type="http://schemas.openxmlformats.org/officeDocument/2006/relationships/hyperlink" Target="mailto:hans.leroy@odisee.be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lrnet.com/ecs" TargetMode="External"/><Relationship Id="rId2" Type="http://schemas.openxmlformats.org/officeDocument/2006/relationships/hyperlink" Target="http://www.hlrnet.com/sites/bet" TargetMode="Externa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hlrnet.com/sites/actu-en" TargetMode="External"/><Relationship Id="rId4" Type="http://schemas.openxmlformats.org/officeDocument/2006/relationships/hyperlink" Target="http://hlrnet.net/sites/actu-b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noProof="0" dirty="0">
                <a:latin typeface="Calibri" charset="0"/>
              </a:rPr>
              <a:t>La carrera de TO en Bélgica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noProof="0" dirty="0"/>
              <a:t>Hans Le Roy</a:t>
            </a:r>
          </a:p>
          <a:p>
            <a:r>
              <a:rPr lang="es-ES" noProof="0" dirty="0" err="1"/>
              <a:t>Odisee</a:t>
            </a:r>
            <a:r>
              <a:rPr lang="es-ES" noProof="0" dirty="0"/>
              <a:t> Bruselas</a:t>
            </a:r>
          </a:p>
          <a:p>
            <a:r>
              <a:rPr lang="es-ES" noProof="0" dirty="0"/>
              <a:t>hlrnet.com/</a:t>
            </a:r>
            <a:r>
              <a:rPr lang="es-ES" noProof="0" dirty="0" err="1"/>
              <a:t>sites</a:t>
            </a:r>
            <a:r>
              <a:rPr lang="es-ES" noProof="0" dirty="0"/>
              <a:t>/</a:t>
            </a:r>
            <a:r>
              <a:rPr lang="es-ES" noProof="0" dirty="0" err="1"/>
              <a:t>bet</a:t>
            </a:r>
            <a:endParaRPr lang="es-ES" noProof="0" dirty="0"/>
          </a:p>
          <a:p>
            <a:endParaRPr lang="es-E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El </a:t>
            </a:r>
            <a:r>
              <a:rPr lang="nl-BE" dirty="0" err="1"/>
              <a:t>programa</a:t>
            </a:r>
            <a:r>
              <a:rPr lang="nl-BE" dirty="0"/>
              <a:t> que os </a:t>
            </a:r>
            <a:r>
              <a:rPr lang="nl-BE" dirty="0" err="1"/>
              <a:t>propongo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PollEv</a:t>
            </a:r>
            <a:r>
              <a:rPr lang="en-GB" dirty="0"/>
              <a:t>.com/hansleroy393</a:t>
            </a:r>
            <a:endParaRPr lang="nl-BE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3177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0C152-2C9F-448B-8971-0C4EDFB2E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Bélgica</a:t>
            </a:r>
            <a:r>
              <a:rPr lang="nl-BE" dirty="0"/>
              <a:t>, España / </a:t>
            </a:r>
            <a:r>
              <a:rPr lang="nl-BE" dirty="0" err="1"/>
              <a:t>Flandes</a:t>
            </a:r>
            <a:r>
              <a:rPr lang="nl-BE" dirty="0"/>
              <a:t>, Aragón</a:t>
            </a:r>
            <a:endParaRPr lang="en-GB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C7C990A-48FA-4F21-BF96-7A92EB90D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11</a:t>
            </a:fld>
            <a:endParaRPr lang="de-DE"/>
          </a:p>
        </p:txBody>
      </p:sp>
      <p:graphicFrame>
        <p:nvGraphicFramePr>
          <p:cNvPr id="8" name="Objeto 7">
            <a:extLst>
              <a:ext uri="{FF2B5EF4-FFF2-40B4-BE49-F238E27FC236}">
                <a16:creationId xmlns:a16="http://schemas.microsoft.com/office/drawing/2014/main" id="{215170AF-857A-4397-BDD5-09792F1F11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4820159"/>
              </p:ext>
            </p:extLst>
          </p:nvPr>
        </p:nvGraphicFramePr>
        <p:xfrm>
          <a:off x="1534585" y="2565400"/>
          <a:ext cx="7061200" cy="2789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3" imgW="3400320" imgH="1343078" progId="Excel.Sheet.12">
                  <p:embed/>
                </p:oleObj>
              </mc:Choice>
              <mc:Fallback>
                <p:oleObj name="Worksheet" r:id="rId3" imgW="3400320" imgH="1343078" progId="Excel.Sheet.12">
                  <p:embed/>
                  <p:pic>
                    <p:nvPicPr>
                      <p:cNvPr id="8" name="Objeto 7">
                        <a:extLst>
                          <a:ext uri="{FF2B5EF4-FFF2-40B4-BE49-F238E27FC236}">
                            <a16:creationId xmlns:a16="http://schemas.microsoft.com/office/drawing/2014/main" id="{215170AF-857A-4397-BDD5-09792F1F11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34585" y="2565400"/>
                        <a:ext cx="7061200" cy="2789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3444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2E79C9-5C17-474C-BD6C-BC3AD5258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INTRODUCCION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78BA9E-069E-4E81-8BC4-FCA613380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PollEv.com/hansleroy393</a:t>
            </a:r>
            <a:endParaRPr lang="es-ES" b="1" dirty="0"/>
          </a:p>
          <a:p>
            <a:endParaRPr lang="en-GB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01C0649-42EA-4850-824B-7DBB1F36C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6859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El programa de hoy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/>
              <a:t>El marco belga</a:t>
            </a:r>
          </a:p>
          <a:p>
            <a:r>
              <a:rPr lang="es-ES" noProof="0" dirty="0"/>
              <a:t>Fuentes de información bibliográfica</a:t>
            </a:r>
          </a:p>
          <a:p>
            <a:r>
              <a:rPr lang="es-ES" noProof="0" dirty="0"/>
              <a:t>Herramientas</a:t>
            </a:r>
          </a:p>
          <a:p>
            <a:r>
              <a:rPr lang="es-ES" noProof="0" dirty="0"/>
              <a:t>Bibliografía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7632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Bélgica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/>
              <a:t>3 comunidades, 3 regiones, 4 partes del país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77E86-F40B-4D2C-89E8-8DEB1E645526}" type="slidenum">
              <a:rPr lang="nl-BE" smtClean="0"/>
              <a:t>4</a:t>
            </a:fld>
            <a:endParaRPr lang="nl-BE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375" y="2852455"/>
            <a:ext cx="9331254" cy="3515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429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La enseñanza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/>
              <a:t>Regionalizada &gt; por comunidad</a:t>
            </a:r>
          </a:p>
          <a:p>
            <a:r>
              <a:rPr lang="es-ES" noProof="0" dirty="0"/>
              <a:t>Flandes, Valonia</a:t>
            </a:r>
          </a:p>
          <a:p>
            <a:r>
              <a:rPr lang="es-ES" noProof="0" dirty="0"/>
              <a:t>Por red</a:t>
            </a:r>
          </a:p>
          <a:p>
            <a:r>
              <a:rPr lang="es-ES" noProof="0"/>
              <a:t>Oficial</a:t>
            </a:r>
            <a:endParaRPr lang="es-ES" noProof="0" dirty="0"/>
          </a:p>
          <a:p>
            <a:r>
              <a:rPr lang="es-ES" noProof="0" dirty="0"/>
              <a:t>Libre = no oficial (confesional, no confesional)</a:t>
            </a:r>
          </a:p>
          <a:p>
            <a:endParaRPr lang="es-ES" noProof="0" dirty="0"/>
          </a:p>
          <a:p>
            <a:endParaRPr lang="es-E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77E86-F40B-4D2C-89E8-8DEB1E645526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1783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El marco belga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noProof="0" dirty="0"/>
              <a:t>Terapia ocupacional es un bachiller profesional (nivel de competencias 6)</a:t>
            </a:r>
          </a:p>
          <a:p>
            <a:r>
              <a:rPr lang="es-ES" sz="2800" noProof="0" dirty="0"/>
              <a:t>Formación en escuela superior</a:t>
            </a:r>
          </a:p>
          <a:p>
            <a:r>
              <a:rPr lang="es-ES" sz="2800" noProof="0" dirty="0"/>
              <a:t>3 cursos, 180 créditos</a:t>
            </a:r>
          </a:p>
          <a:p>
            <a:r>
              <a:rPr lang="es-ES" sz="2800" noProof="0" dirty="0"/>
              <a:t>Prácticas desde el primer curso / TFE al final de la carrera</a:t>
            </a:r>
          </a:p>
          <a:p>
            <a:r>
              <a:rPr lang="es-ES" sz="2800" noProof="0" dirty="0"/>
              <a:t>4 formaciones en TO en Flandes: Gante, Amberes, Bruselas, </a:t>
            </a:r>
            <a:r>
              <a:rPr lang="es-ES" sz="2800" noProof="0" dirty="0" err="1"/>
              <a:t>Kortrijk</a:t>
            </a:r>
            <a:r>
              <a:rPr lang="es-ES" sz="2800" noProof="0" dirty="0"/>
              <a:t> </a:t>
            </a:r>
          </a:p>
          <a:p>
            <a:r>
              <a:rPr lang="es-ES" sz="2800" noProof="0" dirty="0"/>
              <a:t>Perspectivas laborales: hospital, residencia para ancianos, centro de revalidación, enseñanza especial</a:t>
            </a:r>
          </a:p>
          <a:p>
            <a:endParaRPr lang="es-ES" sz="2800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6244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15287-BF99-4E2C-AA9A-4262E1050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EQF (European Qualifications Framework) </a:t>
            </a:r>
            <a:r>
              <a:rPr lang="en-GB" sz="3600" dirty="0" err="1"/>
              <a:t>nivel</a:t>
            </a:r>
            <a:r>
              <a:rPr lang="en-GB" sz="3600" dirty="0"/>
              <a:t> 6</a:t>
            </a:r>
            <a:endParaRPr lang="es-E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15FA9-D130-4FA3-8851-C62F5E0B6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Marco Europeo de </a:t>
            </a:r>
            <a:r>
              <a:rPr lang="en-GB" dirty="0" err="1"/>
              <a:t>Cualificaciones</a:t>
            </a:r>
            <a:r>
              <a:rPr lang="en-GB"/>
              <a:t> (MEC) 6</a:t>
            </a:r>
            <a:endParaRPr lang="en-GB" dirty="0"/>
          </a:p>
          <a:p>
            <a:r>
              <a:rPr lang="es-ES" sz="1800" b="1" dirty="0"/>
              <a:t>Nivel 4:</a:t>
            </a:r>
            <a:r>
              <a:rPr lang="es-ES" sz="1800" dirty="0"/>
              <a:t> Conocimientos fácticos y teóricos en contextos amplios en un campo de trabajo o estudio concreto.</a:t>
            </a:r>
          </a:p>
          <a:p>
            <a:r>
              <a:rPr lang="es-ES" sz="1800" b="1" dirty="0"/>
              <a:t>Nivel 5:</a:t>
            </a:r>
            <a:r>
              <a:rPr lang="es-ES" sz="1800" dirty="0"/>
              <a:t> Amplios conocimientos especializados, fácticos y teóricos, en un campo de trabajo o estudio concreto, siendo consciente de los límites de esos conocimientos.</a:t>
            </a:r>
          </a:p>
          <a:p>
            <a:r>
              <a:rPr lang="es-ES" sz="1800" b="1" i="1" dirty="0"/>
              <a:t>Nivel 6:</a:t>
            </a:r>
            <a:r>
              <a:rPr lang="es-ES" sz="1800" i="1" dirty="0"/>
              <a:t> Conocimientos avanzados en un campo de trabajo o estudio que requiera una comprensión crítica de teorías y principios.</a:t>
            </a:r>
          </a:p>
          <a:p>
            <a:r>
              <a:rPr lang="es-ES" sz="1800" b="1" dirty="0"/>
              <a:t>Nivel 7:</a:t>
            </a:r>
            <a:r>
              <a:rPr lang="es-ES" sz="1800" dirty="0"/>
              <a:t> Conocimientos altamente especializados, algunos de ellos a la vanguardia en un campo de trabajo o estudio concreto, que sienten las bases de un pensamiento o investigación originales.</a:t>
            </a:r>
          </a:p>
          <a:p>
            <a:r>
              <a:rPr lang="es-ES" sz="1800" b="1" dirty="0"/>
              <a:t>Nivel 8:</a:t>
            </a:r>
            <a:r>
              <a:rPr lang="es-ES" sz="1800" dirty="0"/>
              <a:t> Conocimientos en la frontera más avanzada de un campo de trabajo o estudio concreto y en el punto de articulación entre diversos campos.</a:t>
            </a:r>
          </a:p>
          <a:p>
            <a:endParaRPr lang="es-E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AF57F4-5C0B-410E-9099-7A62D9CFF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2678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>
                <a:ea typeface="Tahoma"/>
                <a:cs typeface="Tahoma"/>
              </a:rPr>
              <a:t>¿Preguntas?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>
                <a:latin typeface="Tahoma" charset="0"/>
                <a:ea typeface="Tahoma" charset="0"/>
                <a:cs typeface="Tahoma" charset="0"/>
              </a:rPr>
              <a:t>Hans Le Roy </a:t>
            </a:r>
          </a:p>
          <a:p>
            <a:r>
              <a:rPr lang="es-ES" noProof="0" dirty="0">
                <a:latin typeface="Tahoma" charset="0"/>
                <a:ea typeface="Tahoma" charset="0"/>
                <a:cs typeface="Tahoma" charset="0"/>
                <a:hlinkClick r:id="rId3"/>
              </a:rPr>
              <a:t>www.hlrnet.com</a:t>
            </a:r>
            <a:r>
              <a:rPr lang="es-ES" noProof="0" dirty="0">
                <a:latin typeface="Calibri" charset="0"/>
                <a:ea typeface="Tahoma" charset="0"/>
                <a:cs typeface="Tahoma" charset="0"/>
              </a:rPr>
              <a:t> </a:t>
            </a:r>
          </a:p>
          <a:p>
            <a:r>
              <a:rPr lang="es-ES" noProof="0" dirty="0">
                <a:latin typeface="Tahoma" charset="0"/>
                <a:ea typeface="Tahoma" charset="0"/>
                <a:cs typeface="Tahoma" charset="0"/>
                <a:hlinkClick r:id="rId4"/>
              </a:rPr>
              <a:t>hans.leroy@odisee.be</a:t>
            </a:r>
            <a:r>
              <a:rPr lang="es-ES" noProof="0" dirty="0">
                <a:latin typeface="Tahoma" charset="0"/>
                <a:ea typeface="Tahoma" charset="0"/>
                <a:cs typeface="Tahoma" charset="0"/>
              </a:rPr>
              <a:t> </a:t>
            </a:r>
          </a:p>
          <a:p>
            <a:r>
              <a:rPr lang="es-ES" noProof="0" dirty="0">
                <a:latin typeface="Tahoma" charset="0"/>
                <a:ea typeface="Tahoma" charset="0"/>
                <a:cs typeface="Tahoma" charset="0"/>
                <a:hlinkClick r:id="rId5"/>
              </a:rPr>
              <a:t>hlr@hlrnet.com</a:t>
            </a:r>
            <a:r>
              <a:rPr lang="es-ES" noProof="0" dirty="0">
                <a:latin typeface="Tahoma" charset="0"/>
                <a:ea typeface="Tahoma" charset="0"/>
                <a:cs typeface="Tahoma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026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292B8-8C53-4545-97DA-51EB5E1DE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Materiales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F6D316-B71D-497C-85D1-B10652C02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latin typeface="Tahoma" charset="0"/>
                <a:ea typeface="Tahoma" charset="0"/>
                <a:cs typeface="Tahoma" charset="0"/>
              </a:rPr>
              <a:t>Materiales</a:t>
            </a:r>
          </a:p>
          <a:p>
            <a:r>
              <a:rPr lang="es-ES" dirty="0">
                <a:latin typeface="Tahoma" charset="0"/>
                <a:ea typeface="Tahoma" charset="0"/>
                <a:cs typeface="Tahoma" charset="0"/>
                <a:hlinkClick r:id="rId2"/>
              </a:rPr>
              <a:t>www.hlrnet.com/sites/bet</a:t>
            </a:r>
            <a:br>
              <a:rPr lang="es-ES" dirty="0">
                <a:latin typeface="Tahoma" charset="0"/>
                <a:ea typeface="Tahoma" charset="0"/>
                <a:cs typeface="Tahoma" charset="0"/>
              </a:rPr>
            </a:br>
            <a:r>
              <a:rPr lang="es-ES" dirty="0">
                <a:latin typeface="Tahoma" charset="0"/>
                <a:ea typeface="Tahoma" charset="0"/>
                <a:cs typeface="Tahoma" charset="0"/>
              </a:rPr>
              <a:t>Esta visita</a:t>
            </a:r>
          </a:p>
          <a:p>
            <a:r>
              <a:rPr lang="es-ES" dirty="0">
                <a:latin typeface="Tahoma" charset="0"/>
                <a:ea typeface="Tahoma" charset="0"/>
                <a:cs typeface="Tahoma" charset="0"/>
                <a:hlinkClick r:id="rId3"/>
              </a:rPr>
              <a:t>www.hlrnet.com/ecs</a:t>
            </a:r>
            <a:br>
              <a:rPr lang="es-ES" dirty="0">
                <a:latin typeface="Tahoma" charset="0"/>
                <a:ea typeface="Tahoma" charset="0"/>
                <a:cs typeface="Tahoma" charset="0"/>
              </a:rPr>
            </a:br>
            <a:r>
              <a:rPr lang="es-ES" dirty="0">
                <a:latin typeface="Tahoma" charset="0"/>
                <a:ea typeface="Tahoma" charset="0"/>
                <a:cs typeface="Tahoma" charset="0"/>
              </a:rPr>
              <a:t>El español en el cuidado de la salud</a:t>
            </a:r>
          </a:p>
          <a:p>
            <a:r>
              <a:rPr lang="es-ES" dirty="0">
                <a:latin typeface="Tahoma" charset="0"/>
                <a:ea typeface="Tahoma" charset="0"/>
                <a:cs typeface="Tahoma" charset="0"/>
              </a:rPr>
              <a:t>Actualidad </a:t>
            </a:r>
          </a:p>
          <a:p>
            <a:pPr lvl="1"/>
            <a:r>
              <a:rPr lang="es-ES" dirty="0">
                <a:latin typeface="Tahoma" charset="0"/>
                <a:ea typeface="Tahoma" charset="0"/>
                <a:cs typeface="Tahoma" charset="0"/>
                <a:hlinkClick r:id="rId4"/>
              </a:rPr>
              <a:t>http://hlrnet.net/sites/actu-bet</a:t>
            </a:r>
            <a:endParaRPr lang="es-ES" dirty="0">
              <a:latin typeface="Tahoma" charset="0"/>
              <a:ea typeface="Tahoma" charset="0"/>
              <a:cs typeface="Tahoma" charset="0"/>
            </a:endParaRPr>
          </a:p>
          <a:p>
            <a:pPr lvl="1"/>
            <a:r>
              <a:rPr lang="es-ES" dirty="0">
                <a:latin typeface="Tahoma" charset="0"/>
                <a:ea typeface="Tahoma" charset="0"/>
                <a:cs typeface="Tahoma" charset="0"/>
                <a:hlinkClick r:id="rId5"/>
              </a:rPr>
              <a:t>https://hlrnet.com/sites/actu-en</a:t>
            </a:r>
            <a:r>
              <a:rPr lang="es-ES" dirty="0">
                <a:latin typeface="Tahoma" charset="0"/>
                <a:ea typeface="Tahoma" charset="0"/>
                <a:cs typeface="Tahoma" charset="0"/>
              </a:rPr>
              <a:t> </a:t>
            </a:r>
          </a:p>
          <a:p>
            <a:endParaRPr lang="es-E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0A43D5-A443-45E0-88DE-6DD9A723D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6704246"/>
      </p:ext>
    </p:extLst>
  </p:cSld>
  <p:clrMapOvr>
    <a:masterClrMapping/>
  </p:clrMapOvr>
</p:sld>
</file>

<file path=ppt/theme/theme1.xml><?xml version="1.0" encoding="utf-8"?>
<a:theme xmlns:a="http://schemas.openxmlformats.org/drawingml/2006/main" name="ren-gt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1800" b="0" i="0" u="none" strike="noStrike" baseline="0">
            <a:solidFill>
              <a:schemeClr val="tx1">
                <a:alpha val="100000"/>
              </a:schemeClr>
            </a:solidFill>
            <a:effectLst/>
            <a:latin typeface="Tahom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1800" b="0" i="0" u="none" strike="noStrike" baseline="0">
            <a:solidFill>
              <a:schemeClr val="tx1">
                <a:alpha val="100000"/>
              </a:schemeClr>
            </a:solidFill>
            <a:effectLst/>
            <a:latin typeface="Tahoma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ren-gt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1800" b="0" i="0" u="none" strike="noStrike" baseline="0">
            <a:solidFill>
              <a:schemeClr val="tx1">
                <a:alpha val="100000"/>
              </a:schemeClr>
            </a:solidFill>
            <a:effectLst/>
            <a:latin typeface="Tahom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1800" b="0" i="0" u="none" strike="noStrike" baseline="0">
            <a:solidFill>
              <a:schemeClr val="tx1">
                <a:alpha val="100000"/>
              </a:schemeClr>
            </a:solidFill>
            <a:effectLst/>
            <a:latin typeface="Tahoma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Kantoorthema">
  <a:themeElements>
    <a:clrScheme name="Kantoo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415</Words>
  <Application>Microsoft Office PowerPoint</Application>
  <PresentationFormat>Panorámica</PresentationFormat>
  <Paragraphs>66</Paragraphs>
  <Slides>11</Slides>
  <Notes>6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Arial</vt:lpstr>
      <vt:lpstr>Calibri</vt:lpstr>
      <vt:lpstr>Tahoma</vt:lpstr>
      <vt:lpstr>Wingdings</vt:lpstr>
      <vt:lpstr>ren-gt</vt:lpstr>
      <vt:lpstr>1_ren-gt</vt:lpstr>
      <vt:lpstr>Hoja de cálculo de Microsoft Excel</vt:lpstr>
      <vt:lpstr>La carrera de TO en Bélgica</vt:lpstr>
      <vt:lpstr>INTRODUCCION</vt:lpstr>
      <vt:lpstr>El programa de hoy</vt:lpstr>
      <vt:lpstr>Bélgica </vt:lpstr>
      <vt:lpstr>La enseñanza</vt:lpstr>
      <vt:lpstr>El marco belga</vt:lpstr>
      <vt:lpstr>EQF (European Qualifications Framework) nivel 6</vt:lpstr>
      <vt:lpstr>¿Preguntas?</vt:lpstr>
      <vt:lpstr>Materiales</vt:lpstr>
      <vt:lpstr>El programa que os propongo</vt:lpstr>
      <vt:lpstr>Bélgica, España / Flandes, Aragón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manejo de las fuentes bibliográficas en la investigación científica</dc:title>
  <dc:creator/>
  <cp:lastModifiedBy/>
  <cp:revision>5</cp:revision>
  <dcterms:created xsi:type="dcterms:W3CDTF">2012-07-30T23:35:21Z</dcterms:created>
  <dcterms:modified xsi:type="dcterms:W3CDTF">2020-11-03T12:00:19Z</dcterms:modified>
</cp:coreProperties>
</file>