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1" r:id="rId2"/>
  </p:sldMasterIdLst>
  <p:notesMasterIdLst>
    <p:notesMasterId r:id="rId14"/>
  </p:notesMasterIdLst>
  <p:handoutMasterIdLst>
    <p:handoutMasterId r:id="rId15"/>
  </p:handoutMasterIdLst>
  <p:sldIdLst>
    <p:sldId id="256" r:id="rId3"/>
    <p:sldId id="374" r:id="rId4"/>
    <p:sldId id="258" r:id="rId5"/>
    <p:sldId id="361" r:id="rId6"/>
    <p:sldId id="362" r:id="rId7"/>
    <p:sldId id="257" r:id="rId8"/>
    <p:sldId id="373" r:id="rId9"/>
    <p:sldId id="370" r:id="rId10"/>
    <p:sldId id="372" r:id="rId11"/>
    <p:sldId id="371" r:id="rId12"/>
    <p:sldId id="375" r:id="rId13"/>
  </p:sldIdLst>
  <p:sldSz cx="12192000" cy="6858000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CBCEB-33DE-4E8C-8506-24EF4A4D0D0A}" v="9" dt="2020-11-03T11:53:14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56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3FD9E-71A3-4840-BAE7-FE9D2CBDB9E8}" type="datetimeFigureOut">
              <a:rPr lang="nl-BE" smtClean="0"/>
              <a:t>3/11/2020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846FF-8CB2-40DD-AE64-2CD6E9BB9542}" type="slidenum">
              <a:rPr lang="nl-BE" smtClean="0"/>
              <a:t>‹Nº›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17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43D3D-61B7-42D0-A467-5179A3894343}" type="datetimeFigureOut">
              <a:rPr lang="nl-NL"/>
              <a:t>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18C94-C68B-4E90-9E27-93586D7E828F}" type="slidenum">
              <a:rPr lang="nl-NL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08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Esta</a:t>
            </a:r>
            <a:r>
              <a:rPr lang="nl-NL" baseline="0" dirty="0"/>
              <a:t> </a:t>
            </a:r>
            <a:r>
              <a:rPr lang="nl-NL" baseline="0" dirty="0" err="1"/>
              <a:t>presentación</a:t>
            </a:r>
            <a:r>
              <a:rPr lang="nl-NL" baseline="0" dirty="0"/>
              <a:t> es </a:t>
            </a:r>
            <a:r>
              <a:rPr lang="nl-NL" baseline="0" dirty="0" err="1"/>
              <a:t>modular</a:t>
            </a:r>
            <a:r>
              <a:rPr lang="nl-NL" baseline="0" dirty="0"/>
              <a:t>: no </a:t>
            </a:r>
            <a:r>
              <a:rPr lang="nl-NL" baseline="0" dirty="0" err="1"/>
              <a:t>todo</a:t>
            </a:r>
            <a:r>
              <a:rPr lang="nl-NL" baseline="0" dirty="0"/>
              <a:t> </a:t>
            </a:r>
            <a:r>
              <a:rPr lang="nl-NL" baseline="0" dirty="0" err="1"/>
              <a:t>interesa</a:t>
            </a:r>
            <a:r>
              <a:rPr lang="nl-NL" baseline="0" dirty="0"/>
              <a:t> en la </a:t>
            </a:r>
            <a:r>
              <a:rPr lang="nl-NL" baseline="0" dirty="0" err="1"/>
              <a:t>misma</a:t>
            </a:r>
            <a:r>
              <a:rPr lang="nl-NL" baseline="0" dirty="0"/>
              <a:t> </a:t>
            </a:r>
            <a:r>
              <a:rPr lang="nl-NL" baseline="0" dirty="0" err="1"/>
              <a:t>medida</a:t>
            </a:r>
            <a:r>
              <a:rPr lang="nl-NL" baseline="0" dirty="0"/>
              <a:t>, </a:t>
            </a:r>
            <a:r>
              <a:rPr lang="nl-NL" baseline="0" dirty="0" err="1"/>
              <a:t>pero</a:t>
            </a:r>
            <a:r>
              <a:rPr lang="nl-NL" baseline="0" dirty="0"/>
              <a:t> </a:t>
            </a:r>
            <a:r>
              <a:rPr lang="nl-NL" baseline="0" dirty="0" err="1"/>
              <a:t>sobre</a:t>
            </a:r>
            <a:r>
              <a:rPr lang="nl-NL" baseline="0" dirty="0"/>
              <a:t> </a:t>
            </a:r>
            <a:r>
              <a:rPr lang="nl-NL" baseline="0" dirty="0" err="1"/>
              <a:t>todo</a:t>
            </a:r>
            <a:r>
              <a:rPr lang="nl-NL" baseline="0" dirty="0"/>
              <a:t>: </a:t>
            </a:r>
            <a:r>
              <a:rPr lang="nl-NL" baseline="0" dirty="0" err="1"/>
              <a:t>quiero</a:t>
            </a:r>
            <a:r>
              <a:rPr lang="nl-NL" baseline="0" dirty="0"/>
              <a:t> dar </a:t>
            </a:r>
            <a:r>
              <a:rPr lang="nl-NL" baseline="0" dirty="0" err="1"/>
              <a:t>espacio</a:t>
            </a:r>
            <a:r>
              <a:rPr lang="nl-NL" baseline="0" dirty="0"/>
              <a:t> a </a:t>
            </a:r>
            <a:r>
              <a:rPr lang="nl-NL" baseline="0" dirty="0" err="1"/>
              <a:t>preguntas</a:t>
            </a:r>
            <a:r>
              <a:rPr lang="nl-NL" baseline="0" dirty="0"/>
              <a:t> o </a:t>
            </a:r>
            <a:r>
              <a:rPr lang="nl-NL" baseline="0" dirty="0" err="1"/>
              <a:t>puntos</a:t>
            </a:r>
            <a:r>
              <a:rPr lang="nl-NL" baseline="0" dirty="0"/>
              <a:t> de </a:t>
            </a:r>
            <a:r>
              <a:rPr lang="nl-NL" baseline="0" dirty="0" err="1"/>
              <a:t>interés</a:t>
            </a:r>
            <a:r>
              <a:rPr lang="nl-NL" baseline="0" dirty="0"/>
              <a:t> </a:t>
            </a:r>
            <a:r>
              <a:rPr lang="nl-NL" baseline="0"/>
              <a:t>particulares</a:t>
            </a:r>
            <a:r>
              <a:rPr lang="nl-NL" baseline="0" dirty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73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8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229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503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046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7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5DD60-4359-453E-B6A2-29B2E2C154E8}" type="datetime1">
              <a:rPr lang="de-DE" smtClean="0"/>
              <a:t>03.11.2020</a:t>
            </a:fld>
            <a:endParaRPr lang="de-D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1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CE1AD-165D-4606-B0F5-BB152C1E3448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8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7AA397-870D-4F16-A8EB-CB43D65DED44}" type="datetime1">
              <a:rPr lang="de-DE" smtClean="0"/>
              <a:t>03.11.2020</a:t>
            </a:fld>
            <a:endParaRPr lang="de-D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81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188B6-124F-43C2-9CFF-5E7F576ACF2B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00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8331A-BF0F-4ECB-A3E6-A059F76D16DB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75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A8171-4C35-4B44-BEAF-C91B496A399B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60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AD067-EA17-4074-B1F7-D050954C5EE5}" type="datetime1">
              <a:rPr lang="de-DE" smtClean="0"/>
              <a:t>03.11.2020</a:t>
            </a:fld>
            <a:endParaRPr lang="de-D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168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5F5BA-926B-4312-864C-50F950A70916}" type="datetime1">
              <a:rPr lang="de-DE" smtClean="0"/>
              <a:t>03.11.2020</a:t>
            </a:fld>
            <a:endParaRPr lang="de-D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51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669CF-CF4C-4313-9B81-970E66E13418}" type="datetime1">
              <a:rPr lang="de-DE" smtClean="0"/>
              <a:t>03.11.2020</a:t>
            </a:fld>
            <a:endParaRPr lang="de-D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94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84CB6-4200-43A3-A9D9-BB946D4E74F0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323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ADDB-46E7-4B49-B50C-C70796DC0B5C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5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3F908-7269-48D1-A4C4-F99FA850D266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066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EC30-3494-406F-B330-E833358D59D3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8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2850B-9CDA-46A1-BB1B-218655B09BFB}" type="datetime1">
              <a:rPr lang="de-DE" smtClean="0"/>
              <a:t>03.11.2020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98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78663-F00B-4B37-8895-DA62768DA528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3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7684B-1443-452B-9A81-D2C22575182E}" type="datetime1">
              <a:rPr lang="de-DE" smtClean="0"/>
              <a:t>03.11.2020</a:t>
            </a:fld>
            <a:endParaRPr lang="de-D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78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52D0C-31BC-4F7B-B353-2FD448975802}" type="datetime1">
              <a:rPr lang="de-DE" smtClean="0"/>
              <a:t>03.11.2020</a:t>
            </a:fld>
            <a:endParaRPr lang="de-D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4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DF2AE-9561-45E4-81E9-8D69EA54A775}" type="datetime1">
              <a:rPr lang="de-DE" smtClean="0"/>
              <a:t>03.11.2020</a:t>
            </a:fld>
            <a:endParaRPr lang="de-D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72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6A82E-F18A-4EFB-8C60-4DBA37C143A4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4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A4FC2-E834-4859-BBF7-4F4AD984D4EA}" type="datetime1">
              <a:rPr lang="de-DE" smtClean="0"/>
              <a:t>03.11.2020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8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340B3F2B-3780-4B6A-ABE0-25C644E96035}" type="datetime1">
              <a:rPr lang="de-DE" smtClean="0"/>
              <a:t>03.11.2020</a:t>
            </a:fld>
            <a:endParaRPr lang="de-D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de-D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66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13F57185-589D-48C9-986B-871F553FB175}" type="datetime1">
              <a:rPr lang="de-DE" smtClean="0"/>
              <a:t>03.11.2020</a:t>
            </a:fld>
            <a:endParaRPr lang="de-D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de-D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CD814C8-F66B-4915-9FEC-D62A1DED085F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hlr@hlrnet.com" TargetMode="External"/><Relationship Id="rId4" Type="http://schemas.openxmlformats.org/officeDocument/2006/relationships/hyperlink" Target="mailto:hans.leroy@odisee.b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ecs" TargetMode="External"/><Relationship Id="rId2" Type="http://schemas.openxmlformats.org/officeDocument/2006/relationships/hyperlink" Target="http://www.hlrnet.com/sites/bet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hlrnet.com/sites/actu-en" TargetMode="External"/><Relationship Id="rId4" Type="http://schemas.openxmlformats.org/officeDocument/2006/relationships/hyperlink" Target="http://hlrnet.net/sites/actu-b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noProof="0" dirty="0">
                <a:latin typeface="Calibri" charset="0"/>
              </a:rPr>
              <a:t>La carrera de TO en Bélgica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Hans Le Roy</a:t>
            </a:r>
          </a:p>
          <a:p>
            <a:r>
              <a:rPr lang="es-ES" noProof="0" dirty="0" err="1"/>
              <a:t>Odisee</a:t>
            </a:r>
            <a:r>
              <a:rPr lang="es-ES" noProof="0" dirty="0"/>
              <a:t> Bruselas</a:t>
            </a:r>
          </a:p>
          <a:p>
            <a:r>
              <a:rPr lang="es-ES" noProof="0" dirty="0"/>
              <a:t>hlrnet.com/</a:t>
            </a:r>
            <a:r>
              <a:rPr lang="es-ES" noProof="0" dirty="0" err="1"/>
              <a:t>sites</a:t>
            </a:r>
            <a:r>
              <a:rPr lang="es-ES" noProof="0" dirty="0"/>
              <a:t>/</a:t>
            </a:r>
            <a:r>
              <a:rPr lang="es-ES" noProof="0" dirty="0" err="1"/>
              <a:t>bet</a:t>
            </a:r>
            <a:endParaRPr lang="es-ES" noProof="0" dirty="0"/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El </a:t>
            </a:r>
            <a:r>
              <a:rPr lang="nl-BE" dirty="0" err="1"/>
              <a:t>programa</a:t>
            </a:r>
            <a:r>
              <a:rPr lang="nl-BE" dirty="0"/>
              <a:t> que os </a:t>
            </a:r>
            <a:r>
              <a:rPr lang="nl-BE" dirty="0" err="1"/>
              <a:t>propongo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PollEv</a:t>
            </a:r>
            <a:r>
              <a:rPr lang="en-GB" dirty="0"/>
              <a:t>.com/hansleroy393</a:t>
            </a:r>
            <a:endParaRPr lang="nl-B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17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0C152-2C9F-448B-8971-0C4EDFB2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Bélgica</a:t>
            </a:r>
            <a:r>
              <a:rPr lang="nl-BE" dirty="0"/>
              <a:t>, España / </a:t>
            </a:r>
            <a:r>
              <a:rPr lang="nl-BE" dirty="0" err="1"/>
              <a:t>Flandes</a:t>
            </a:r>
            <a:r>
              <a:rPr lang="nl-BE" dirty="0"/>
              <a:t>, Aragón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7C990A-48FA-4F21-BF96-7A92EB90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11</a:t>
            </a:fld>
            <a:endParaRPr lang="de-DE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215170AF-857A-4397-BDD5-09792F1F1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20159"/>
              </p:ext>
            </p:extLst>
          </p:nvPr>
        </p:nvGraphicFramePr>
        <p:xfrm>
          <a:off x="1534585" y="2565400"/>
          <a:ext cx="7061200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3400320" imgH="1343078" progId="Excel.Sheet.12">
                  <p:embed/>
                </p:oleObj>
              </mc:Choice>
              <mc:Fallback>
                <p:oleObj name="Worksheet" r:id="rId3" imgW="3400320" imgH="1343078" progId="Excel.Sheet.12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215170AF-857A-4397-BDD5-09792F1F1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585" y="2565400"/>
                        <a:ext cx="7061200" cy="278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44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E79C9-5C17-474C-BD6C-BC3AD525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INTRODUCCION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8BA9E-069E-4E81-8BC4-FCA613380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PollEv.com/hansleroy393</a:t>
            </a:r>
            <a:endParaRPr lang="es-ES" b="1" dirty="0"/>
          </a:p>
          <a:p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1C0649-42EA-4850-824B-7DBB1F36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5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programa de hoy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El marco belga</a:t>
            </a:r>
          </a:p>
          <a:p>
            <a:r>
              <a:rPr lang="es-ES" noProof="0" dirty="0"/>
              <a:t>Fuentes de información bibliográfica</a:t>
            </a:r>
          </a:p>
          <a:p>
            <a:r>
              <a:rPr lang="es-ES" noProof="0" dirty="0"/>
              <a:t>Herramientas</a:t>
            </a:r>
          </a:p>
          <a:p>
            <a:r>
              <a:rPr lang="es-ES" noProof="0" dirty="0"/>
              <a:t>Bibliografía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63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Bélgica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3 comunidades, 3 regiones, 4 partes del país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4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75" y="2852455"/>
            <a:ext cx="9331254" cy="35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2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La enseñanza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Regionalizada &gt; por comunidad</a:t>
            </a:r>
          </a:p>
          <a:p>
            <a:r>
              <a:rPr lang="es-ES" noProof="0" dirty="0"/>
              <a:t>Flandes, Valonia</a:t>
            </a:r>
          </a:p>
          <a:p>
            <a:r>
              <a:rPr lang="es-ES" noProof="0" dirty="0"/>
              <a:t>Por red</a:t>
            </a:r>
          </a:p>
          <a:p>
            <a:r>
              <a:rPr lang="es-ES" noProof="0"/>
              <a:t>Oficial</a:t>
            </a:r>
            <a:endParaRPr lang="es-ES" noProof="0" dirty="0"/>
          </a:p>
          <a:p>
            <a:r>
              <a:rPr lang="es-ES" noProof="0" dirty="0"/>
              <a:t>Libre = no oficial (confesional, no confesional)</a:t>
            </a:r>
          </a:p>
          <a:p>
            <a:endParaRPr lang="es-ES" noProof="0" dirty="0"/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78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marco belga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noProof="0" dirty="0"/>
              <a:t>Terapia ocupacional es un bachiller profesional (nivel de competencias 6)</a:t>
            </a:r>
          </a:p>
          <a:p>
            <a:r>
              <a:rPr lang="es-ES" sz="2800" noProof="0" dirty="0"/>
              <a:t>Formación en escuela superior</a:t>
            </a:r>
          </a:p>
          <a:p>
            <a:r>
              <a:rPr lang="es-ES" sz="2800" noProof="0" dirty="0"/>
              <a:t>3 cursos, 180 créditos</a:t>
            </a:r>
          </a:p>
          <a:p>
            <a:r>
              <a:rPr lang="es-ES" sz="2800" noProof="0" dirty="0"/>
              <a:t>Prácticas desde el primer curso / TFE al final de la carrera</a:t>
            </a:r>
          </a:p>
          <a:p>
            <a:r>
              <a:rPr lang="es-ES" sz="2800" noProof="0" dirty="0"/>
              <a:t>4 formaciones en TO en Flandes: Gante, Amberes, Bruselas, </a:t>
            </a:r>
            <a:r>
              <a:rPr lang="es-ES" sz="2800" noProof="0" dirty="0" err="1"/>
              <a:t>Kortrijk</a:t>
            </a:r>
            <a:r>
              <a:rPr lang="es-ES" sz="2800" noProof="0" dirty="0"/>
              <a:t> </a:t>
            </a:r>
          </a:p>
          <a:p>
            <a:r>
              <a:rPr lang="es-ES" sz="2800" noProof="0" dirty="0"/>
              <a:t>Perspectivas laborales: hospital, residencia para ancianos, centro de revalidación, enseñanza especial</a:t>
            </a:r>
          </a:p>
          <a:p>
            <a:endParaRPr lang="es-ES" sz="28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24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5287-BF99-4E2C-AA9A-4262E105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EQF (European Qualifications Framework) </a:t>
            </a:r>
            <a:r>
              <a:rPr lang="en-GB" sz="3600" dirty="0" err="1"/>
              <a:t>nivel</a:t>
            </a:r>
            <a:r>
              <a:rPr lang="en-GB" sz="3600" dirty="0"/>
              <a:t> 6</a:t>
            </a:r>
            <a:endParaRPr lang="es-E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5FA9-D130-4FA3-8851-C62F5E0B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Marco Europeo de </a:t>
            </a:r>
            <a:r>
              <a:rPr lang="en-GB" dirty="0" err="1"/>
              <a:t>Cualificaciones</a:t>
            </a:r>
            <a:r>
              <a:rPr lang="en-GB"/>
              <a:t> (MEC) 6</a:t>
            </a:r>
            <a:endParaRPr lang="en-GB" dirty="0"/>
          </a:p>
          <a:p>
            <a:r>
              <a:rPr lang="es-ES" sz="1800" b="1" dirty="0"/>
              <a:t>Nivel 4:</a:t>
            </a:r>
            <a:r>
              <a:rPr lang="es-ES" sz="1800" dirty="0"/>
              <a:t> Conocimientos fácticos y teóricos en contextos amplios en un campo de trabajo o estudio concreto.</a:t>
            </a:r>
          </a:p>
          <a:p>
            <a:r>
              <a:rPr lang="es-ES" sz="1800" b="1" dirty="0"/>
              <a:t>Nivel 5:</a:t>
            </a:r>
            <a:r>
              <a:rPr lang="es-ES" sz="1800" dirty="0"/>
              <a:t> Amplios conocimientos especializados, fácticos y teóricos, en un campo de trabajo o estudio concreto, siendo consciente de los límites de esos conocimientos.</a:t>
            </a:r>
          </a:p>
          <a:p>
            <a:r>
              <a:rPr lang="es-ES" sz="1800" b="1" i="1" dirty="0"/>
              <a:t>Nivel 6:</a:t>
            </a:r>
            <a:r>
              <a:rPr lang="es-ES" sz="1800" i="1" dirty="0"/>
              <a:t> Conocimientos avanzados en un campo de trabajo o estudio que requiera una comprensión crítica de teorías y principios.</a:t>
            </a:r>
          </a:p>
          <a:p>
            <a:r>
              <a:rPr lang="es-ES" sz="1800" b="1" dirty="0"/>
              <a:t>Nivel 7:</a:t>
            </a:r>
            <a:r>
              <a:rPr lang="es-ES" sz="1800" dirty="0"/>
              <a:t> Conocimientos altamente especializados, algunos de ellos a la vanguardia en un campo de trabajo o estudio concreto, que sienten las bases de un pensamiento o investigación originales.</a:t>
            </a:r>
          </a:p>
          <a:p>
            <a:r>
              <a:rPr lang="es-ES" sz="1800" b="1" dirty="0"/>
              <a:t>Nivel 8:</a:t>
            </a:r>
            <a:r>
              <a:rPr lang="es-ES" sz="1800" dirty="0"/>
              <a:t> Conocimientos en la frontera más avanzada de un campo de trabajo o estudio concreto y en el punto de articulación entre diversos campos.</a:t>
            </a: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F57F4-5C0B-410E-9099-7A62D9CF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67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>
                <a:ea typeface="Tahoma"/>
                <a:cs typeface="Tahoma"/>
              </a:rPr>
              <a:t>¿Preguntas?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>
                <a:latin typeface="Tahoma" charset="0"/>
                <a:ea typeface="Tahoma" charset="0"/>
                <a:cs typeface="Tahoma" charset="0"/>
              </a:rPr>
              <a:t>Hans Le Roy </a:t>
            </a:r>
          </a:p>
          <a:p>
            <a:r>
              <a:rPr lang="es-ES" noProof="0" dirty="0">
                <a:latin typeface="Tahoma" charset="0"/>
                <a:ea typeface="Tahoma" charset="0"/>
                <a:cs typeface="Tahoma" charset="0"/>
                <a:hlinkClick r:id="rId3"/>
              </a:rPr>
              <a:t>www.hlrnet.com</a:t>
            </a:r>
            <a:r>
              <a:rPr lang="es-ES" noProof="0" dirty="0">
                <a:latin typeface="Calibri" charset="0"/>
                <a:ea typeface="Tahoma" charset="0"/>
                <a:cs typeface="Tahoma" charset="0"/>
              </a:rPr>
              <a:t> </a:t>
            </a:r>
          </a:p>
          <a:p>
            <a:r>
              <a:rPr lang="es-ES" noProof="0" dirty="0">
                <a:latin typeface="Tahoma" charset="0"/>
                <a:ea typeface="Tahoma" charset="0"/>
                <a:cs typeface="Tahoma" charset="0"/>
                <a:hlinkClick r:id="rId4"/>
              </a:rPr>
              <a:t>hans.leroy@odisee.be</a:t>
            </a:r>
            <a:r>
              <a:rPr lang="es-ES" noProof="0" dirty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es-ES" noProof="0" dirty="0">
                <a:latin typeface="Tahoma" charset="0"/>
                <a:ea typeface="Tahoma" charset="0"/>
                <a:cs typeface="Tahoma" charset="0"/>
                <a:hlinkClick r:id="rId5"/>
              </a:rPr>
              <a:t>hlr@hlrnet.com</a:t>
            </a:r>
            <a:r>
              <a:rPr lang="es-ES" noProof="0" dirty="0">
                <a:latin typeface="Tahoma" charset="0"/>
                <a:ea typeface="Tahoma" charset="0"/>
                <a:cs typeface="Tahoma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02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B8-8C53-4545-97DA-51EB5E1D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Materiales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D316-B71D-497C-85D1-B10652C02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Tahoma" charset="0"/>
                <a:ea typeface="Tahoma" charset="0"/>
                <a:cs typeface="Tahoma" charset="0"/>
              </a:rPr>
              <a:t>Materiales</a:t>
            </a:r>
          </a:p>
          <a:p>
            <a:r>
              <a:rPr lang="es-ES" dirty="0">
                <a:latin typeface="Tahoma" charset="0"/>
                <a:ea typeface="Tahoma" charset="0"/>
                <a:cs typeface="Tahoma" charset="0"/>
                <a:hlinkClick r:id="rId2"/>
              </a:rPr>
              <a:t>www.hlrnet.com/sites/bet</a:t>
            </a:r>
            <a:br>
              <a:rPr lang="es-ES" dirty="0">
                <a:latin typeface="Tahoma" charset="0"/>
                <a:ea typeface="Tahoma" charset="0"/>
                <a:cs typeface="Tahoma" charset="0"/>
              </a:rPr>
            </a:br>
            <a:r>
              <a:rPr lang="es-ES" dirty="0">
                <a:latin typeface="Tahoma" charset="0"/>
                <a:ea typeface="Tahoma" charset="0"/>
                <a:cs typeface="Tahoma" charset="0"/>
              </a:rPr>
              <a:t>Esta visita</a:t>
            </a:r>
          </a:p>
          <a:p>
            <a:r>
              <a:rPr lang="es-ES" dirty="0">
                <a:latin typeface="Tahoma" charset="0"/>
                <a:ea typeface="Tahoma" charset="0"/>
                <a:cs typeface="Tahoma" charset="0"/>
                <a:hlinkClick r:id="rId3"/>
              </a:rPr>
              <a:t>www.hlrnet.com/ecs</a:t>
            </a:r>
            <a:br>
              <a:rPr lang="es-ES" dirty="0">
                <a:latin typeface="Tahoma" charset="0"/>
                <a:ea typeface="Tahoma" charset="0"/>
                <a:cs typeface="Tahoma" charset="0"/>
              </a:rPr>
            </a:br>
            <a:r>
              <a:rPr lang="es-ES" dirty="0">
                <a:latin typeface="Tahoma" charset="0"/>
                <a:ea typeface="Tahoma" charset="0"/>
                <a:cs typeface="Tahoma" charset="0"/>
              </a:rPr>
              <a:t>El español en el cuidado de la salud</a:t>
            </a:r>
          </a:p>
          <a:p>
            <a:r>
              <a:rPr lang="es-ES" dirty="0">
                <a:latin typeface="Tahoma" charset="0"/>
                <a:ea typeface="Tahoma" charset="0"/>
                <a:cs typeface="Tahoma" charset="0"/>
              </a:rPr>
              <a:t>Actualidad </a:t>
            </a:r>
          </a:p>
          <a:p>
            <a:pPr lvl="1"/>
            <a:r>
              <a:rPr lang="es-ES" dirty="0">
                <a:latin typeface="Tahoma" charset="0"/>
                <a:ea typeface="Tahoma" charset="0"/>
                <a:cs typeface="Tahoma" charset="0"/>
                <a:hlinkClick r:id="rId4"/>
              </a:rPr>
              <a:t>http://hlrnet.net/sites/actu-bet</a:t>
            </a:r>
            <a:endParaRPr lang="es-ES" dirty="0">
              <a:latin typeface="Tahoma" charset="0"/>
              <a:ea typeface="Tahoma" charset="0"/>
              <a:cs typeface="Tahoma" charset="0"/>
            </a:endParaRPr>
          </a:p>
          <a:p>
            <a:pPr lvl="1"/>
            <a:r>
              <a:rPr lang="es-ES" dirty="0">
                <a:latin typeface="Tahoma" charset="0"/>
                <a:ea typeface="Tahoma" charset="0"/>
                <a:cs typeface="Tahoma" charset="0"/>
                <a:hlinkClick r:id="rId5"/>
              </a:rPr>
              <a:t>https://hlrnet.com/sites/actu-en</a:t>
            </a:r>
            <a:r>
              <a:rPr lang="es-ES" dirty="0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A43D5-A443-45E0-88DE-6DD9A723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704246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Panorámica</PresentationFormat>
  <Paragraphs>66</Paragraphs>
  <Slides>11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ren-gt</vt:lpstr>
      <vt:lpstr>1_ren-gt</vt:lpstr>
      <vt:lpstr>Hoja de cálculo de Microsoft Excel</vt:lpstr>
      <vt:lpstr>La carrera de TO en Bélgica</vt:lpstr>
      <vt:lpstr>INTRODUCCION</vt:lpstr>
      <vt:lpstr>El programa de hoy</vt:lpstr>
      <vt:lpstr>Bélgica </vt:lpstr>
      <vt:lpstr>La enseñanza</vt:lpstr>
      <vt:lpstr>El marco belga</vt:lpstr>
      <vt:lpstr>EQF (European Qualifications Framework) nivel 6</vt:lpstr>
      <vt:lpstr>¿Preguntas?</vt:lpstr>
      <vt:lpstr>Materiales</vt:lpstr>
      <vt:lpstr>El programa que os propongo</vt:lpstr>
      <vt:lpstr>Bélgica, España / Flandes, Aragón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manejo de las fuentes bibliográficas en la investigación científica</dc:title>
  <dc:creator/>
  <cp:lastModifiedBy/>
  <cp:revision>5</cp:revision>
  <dcterms:created xsi:type="dcterms:W3CDTF">2012-07-30T23:35:21Z</dcterms:created>
  <dcterms:modified xsi:type="dcterms:W3CDTF">2020-11-03T12:00:19Z</dcterms:modified>
</cp:coreProperties>
</file>