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419" r:id="rId12"/>
    <p:sldId id="337" r:id="rId13"/>
    <p:sldId id="338" r:id="rId14"/>
    <p:sldId id="339" r:id="rId15"/>
    <p:sldId id="343" r:id="rId16"/>
    <p:sldId id="349" r:id="rId17"/>
    <p:sldId id="350" r:id="rId18"/>
    <p:sldId id="351" r:id="rId19"/>
    <p:sldId id="352" r:id="rId20"/>
    <p:sldId id="420" r:id="rId21"/>
    <p:sldId id="357" r:id="rId22"/>
    <p:sldId id="358" r:id="rId23"/>
    <p:sldId id="359" r:id="rId24"/>
    <p:sldId id="360" r:id="rId25"/>
    <p:sldId id="361" r:id="rId26"/>
    <p:sldId id="363" r:id="rId27"/>
    <p:sldId id="365" r:id="rId28"/>
    <p:sldId id="366" r:id="rId29"/>
    <p:sldId id="369" r:id="rId30"/>
    <p:sldId id="370" r:id="rId31"/>
    <p:sldId id="371" r:id="rId32"/>
    <p:sldId id="372" r:id="rId33"/>
    <p:sldId id="373" r:id="rId34"/>
    <p:sldId id="377" r:id="rId35"/>
    <p:sldId id="378" r:id="rId36"/>
    <p:sldId id="379" r:id="rId37"/>
    <p:sldId id="380" r:id="rId38"/>
    <p:sldId id="382" r:id="rId39"/>
    <p:sldId id="385" r:id="rId40"/>
    <p:sldId id="386" r:id="rId41"/>
    <p:sldId id="389" r:id="rId42"/>
    <p:sldId id="391" r:id="rId43"/>
    <p:sldId id="393" r:id="rId44"/>
    <p:sldId id="395" r:id="rId45"/>
    <p:sldId id="396" r:id="rId46"/>
    <p:sldId id="398" r:id="rId47"/>
    <p:sldId id="399" r:id="rId48"/>
    <p:sldId id="401" r:id="rId49"/>
    <p:sldId id="421" r:id="rId50"/>
    <p:sldId id="277" r:id="rId51"/>
    <p:sldId id="279" r:id="rId52"/>
    <p:sldId id="423" r:id="rId53"/>
    <p:sldId id="431" r:id="rId54"/>
    <p:sldId id="322" r:id="rId55"/>
    <p:sldId id="280" r:id="rId56"/>
    <p:sldId id="285" r:id="rId57"/>
    <p:sldId id="289" r:id="rId58"/>
    <p:sldId id="290" r:id="rId59"/>
    <p:sldId id="291" r:id="rId60"/>
    <p:sldId id="307" r:id="rId61"/>
    <p:sldId id="308" r:id="rId62"/>
    <p:sldId id="309" r:id="rId63"/>
    <p:sldId id="318" r:id="rId64"/>
    <p:sldId id="412" r:id="rId65"/>
    <p:sldId id="413" r:id="rId66"/>
    <p:sldId id="414" r:id="rId67"/>
    <p:sldId id="433" r:id="rId68"/>
    <p:sldId id="434" r:id="rId69"/>
    <p:sldId id="415" r:id="rId70"/>
    <p:sldId id="416" r:id="rId71"/>
    <p:sldId id="417" r:id="rId72"/>
    <p:sldId id="432" r:id="rId7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BED068-2EE0-4E6C-9941-20C1C75715C4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419"/>
            <p14:sldId id="337"/>
            <p14:sldId id="338"/>
            <p14:sldId id="339"/>
            <p14:sldId id="343"/>
            <p14:sldId id="349"/>
            <p14:sldId id="350"/>
            <p14:sldId id="351"/>
            <p14:sldId id="352"/>
            <p14:sldId id="420"/>
            <p14:sldId id="357"/>
            <p14:sldId id="358"/>
            <p14:sldId id="359"/>
            <p14:sldId id="360"/>
            <p14:sldId id="361"/>
            <p14:sldId id="363"/>
            <p14:sldId id="365"/>
            <p14:sldId id="366"/>
            <p14:sldId id="369"/>
            <p14:sldId id="370"/>
            <p14:sldId id="371"/>
            <p14:sldId id="372"/>
            <p14:sldId id="373"/>
            <p14:sldId id="377"/>
            <p14:sldId id="378"/>
            <p14:sldId id="379"/>
            <p14:sldId id="380"/>
            <p14:sldId id="382"/>
            <p14:sldId id="385"/>
            <p14:sldId id="386"/>
            <p14:sldId id="389"/>
            <p14:sldId id="391"/>
            <p14:sldId id="393"/>
            <p14:sldId id="395"/>
            <p14:sldId id="396"/>
            <p14:sldId id="398"/>
            <p14:sldId id="399"/>
            <p14:sldId id="401"/>
            <p14:sldId id="421"/>
            <p14:sldId id="277"/>
            <p14:sldId id="279"/>
            <p14:sldId id="423"/>
            <p14:sldId id="431"/>
            <p14:sldId id="322"/>
            <p14:sldId id="280"/>
            <p14:sldId id="285"/>
            <p14:sldId id="289"/>
            <p14:sldId id="290"/>
            <p14:sldId id="291"/>
            <p14:sldId id="307"/>
            <p14:sldId id="308"/>
            <p14:sldId id="309"/>
            <p14:sldId id="318"/>
          </p14:sldIdLst>
        </p14:section>
        <p14:section name="Asistencia lingüística" id="{C7259B52-DF82-4C6F-A77B-D09934621BA0}">
          <p14:sldIdLst>
            <p14:sldId id="412"/>
            <p14:sldId id="413"/>
            <p14:sldId id="414"/>
            <p14:sldId id="433"/>
            <p14:sldId id="434"/>
            <p14:sldId id="415"/>
            <p14:sldId id="416"/>
            <p14:sldId id="417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01" autoAdjust="0"/>
  </p:normalViewPr>
  <p:slideViewPr>
    <p:cSldViewPr snapToGrid="0">
      <p:cViewPr varScale="1">
        <p:scale>
          <a:sx n="46" d="100"/>
          <a:sy n="46" d="100"/>
        </p:scale>
        <p:origin x="60" y="12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3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C38F-2FA4-4999-B07D-E31BB6CCDEA6}" type="datetimeFigureOut">
              <a:rPr lang="nl-BE" smtClean="0"/>
              <a:t>18/10/2020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F89E7-8297-42AA-8A7B-6F5A0EFF4C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7968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BDE8-7AB9-4962-9B67-47B55C454645}" type="datetimeFigureOut">
              <a:rPr lang="nl-NL"/>
              <a:t>18-10-2020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F48AA-4401-411E-AB37-D965C4FFE1FF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29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Esta</a:t>
            </a:r>
            <a:r>
              <a:rPr lang="nl-NL" baseline="0" dirty="0"/>
              <a:t> </a:t>
            </a:r>
            <a:r>
              <a:rPr lang="nl-NL" baseline="0" dirty="0" err="1"/>
              <a:t>presentación</a:t>
            </a:r>
            <a:r>
              <a:rPr lang="nl-NL" baseline="0" dirty="0"/>
              <a:t> es </a:t>
            </a:r>
            <a:r>
              <a:rPr lang="nl-NL" baseline="0" dirty="0" err="1"/>
              <a:t>modular</a:t>
            </a:r>
            <a:r>
              <a:rPr lang="nl-NL" baseline="0" dirty="0"/>
              <a:t>: no </a:t>
            </a:r>
            <a:r>
              <a:rPr lang="nl-NL" baseline="0" dirty="0" err="1"/>
              <a:t>todo</a:t>
            </a:r>
            <a:r>
              <a:rPr lang="nl-NL" baseline="0" dirty="0"/>
              <a:t> </a:t>
            </a:r>
            <a:r>
              <a:rPr lang="nl-NL" baseline="0" dirty="0" err="1"/>
              <a:t>interesa</a:t>
            </a:r>
            <a:r>
              <a:rPr lang="nl-NL" baseline="0" dirty="0"/>
              <a:t> en la </a:t>
            </a:r>
            <a:r>
              <a:rPr lang="nl-NL" baseline="0" dirty="0" err="1"/>
              <a:t>misma</a:t>
            </a:r>
            <a:r>
              <a:rPr lang="nl-NL" baseline="0" dirty="0"/>
              <a:t> </a:t>
            </a:r>
            <a:r>
              <a:rPr lang="nl-NL" baseline="0" dirty="0" err="1"/>
              <a:t>medida</a:t>
            </a:r>
            <a:r>
              <a:rPr lang="nl-NL" baseline="0" dirty="0"/>
              <a:t>, </a:t>
            </a:r>
            <a:r>
              <a:rPr lang="nl-NL" baseline="0" dirty="0" err="1"/>
              <a:t>pero</a:t>
            </a:r>
            <a:r>
              <a:rPr lang="nl-NL" baseline="0" dirty="0"/>
              <a:t> </a:t>
            </a:r>
            <a:r>
              <a:rPr lang="nl-NL" baseline="0" dirty="0" err="1"/>
              <a:t>sobre</a:t>
            </a:r>
            <a:r>
              <a:rPr lang="nl-NL" baseline="0" dirty="0"/>
              <a:t> </a:t>
            </a:r>
            <a:r>
              <a:rPr lang="nl-NL" baseline="0" dirty="0" err="1"/>
              <a:t>todo</a:t>
            </a:r>
            <a:r>
              <a:rPr lang="nl-NL" baseline="0" dirty="0"/>
              <a:t>: </a:t>
            </a:r>
            <a:r>
              <a:rPr lang="nl-NL" baseline="0" dirty="0" err="1"/>
              <a:t>quiero</a:t>
            </a:r>
            <a:r>
              <a:rPr lang="nl-NL" baseline="0" dirty="0"/>
              <a:t> dar </a:t>
            </a:r>
            <a:r>
              <a:rPr lang="nl-NL" baseline="0" dirty="0" err="1"/>
              <a:t>espacio</a:t>
            </a:r>
            <a:r>
              <a:rPr lang="nl-NL" baseline="0" dirty="0"/>
              <a:t> a </a:t>
            </a:r>
            <a:r>
              <a:rPr lang="nl-NL" baseline="0" dirty="0" err="1"/>
              <a:t>preguntas</a:t>
            </a:r>
            <a:r>
              <a:rPr lang="nl-NL" baseline="0" dirty="0"/>
              <a:t> o </a:t>
            </a:r>
            <a:r>
              <a:rPr lang="nl-NL" baseline="0" dirty="0" err="1"/>
              <a:t>puntos</a:t>
            </a:r>
            <a:r>
              <a:rPr lang="nl-NL" baseline="0" dirty="0"/>
              <a:t> de </a:t>
            </a:r>
            <a:r>
              <a:rPr lang="nl-NL" baseline="0" dirty="0" err="1"/>
              <a:t>interés</a:t>
            </a:r>
            <a:r>
              <a:rPr lang="nl-NL" baseline="0" dirty="0"/>
              <a:t> </a:t>
            </a:r>
            <a:r>
              <a:rPr lang="nl-NL" baseline="0" dirty="0" err="1"/>
              <a:t>particulares</a:t>
            </a:r>
            <a:r>
              <a:rPr lang="nl-NL" baseline="0" dirty="0"/>
              <a:t>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589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64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4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83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51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726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207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Eindproef: ICT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5. Word vragen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4A7B6F-A4BA-459D-BA34-229B8B89BCD1}" type="slidenum">
              <a:rPr lang="en-US" altLang="nl-BE" sz="1300"/>
              <a:pPr/>
              <a:t>16</a:t>
            </a:fld>
            <a:endParaRPr lang="en-US" altLang="nl-BE" sz="1300"/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1966774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059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Eindproef: ICT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5. Word vragen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513A79-320A-437F-88B0-1E0D91BD2C31}" type="slidenum">
              <a:rPr lang="en-US" altLang="nl-BE" sz="1300"/>
              <a:pPr/>
              <a:t>18</a:t>
            </a:fld>
            <a:endParaRPr lang="en-US" altLang="nl-BE" sz="1300"/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2163591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Eindproef: ICT</a:t>
            </a:r>
          </a:p>
        </p:txBody>
      </p:sp>
      <p:sp>
        <p:nvSpPr>
          <p:cNvPr id="860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5. Word vragen</a:t>
            </a:r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564D86-4C48-43A7-9BEC-381B1093D1C2}" type="slidenum">
              <a:rPr lang="en-US" altLang="nl-BE" sz="1300"/>
              <a:pPr/>
              <a:t>19</a:t>
            </a:fld>
            <a:endParaRPr lang="en-US" altLang="nl-BE" sz="1300"/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134727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928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118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Eindproef: ICT</a:t>
            </a:r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5. Word vragen</a:t>
            </a:r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ED41DF-50DA-4EE4-BB28-8B2BCC4DA331}" type="slidenum">
              <a:rPr lang="en-US" altLang="nl-BE" sz="1300"/>
              <a:pPr/>
              <a:t>21</a:t>
            </a:fld>
            <a:endParaRPr lang="en-US" altLang="nl-BE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1124134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Eindproef: ICT</a:t>
            </a:r>
          </a:p>
        </p:txBody>
      </p:sp>
      <p:sp>
        <p:nvSpPr>
          <p:cNvPr id="921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5. Word vragen</a:t>
            </a:r>
          </a:p>
        </p:txBody>
      </p:sp>
      <p:sp>
        <p:nvSpPr>
          <p:cNvPr id="921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BAE6D0-26B9-41CD-A15F-BF3484BD8BDF}" type="slidenum">
              <a:rPr lang="en-US" altLang="nl-BE" sz="1300"/>
              <a:pPr/>
              <a:t>22</a:t>
            </a:fld>
            <a:endParaRPr lang="en-US" altLang="nl-BE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195531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354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417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Eindproef: ICT</a:t>
            </a:r>
          </a:p>
        </p:txBody>
      </p:sp>
      <p:sp>
        <p:nvSpPr>
          <p:cNvPr id="931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5. Word vragen</a:t>
            </a: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BEF71F-41A1-4BBB-90AE-982DF8412B1A}" type="slidenum">
              <a:rPr lang="en-US" altLang="nl-BE" sz="1300"/>
              <a:pPr/>
              <a:t>25</a:t>
            </a:fld>
            <a:endParaRPr lang="en-US" altLang="nl-BE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2405656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715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802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293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BE" altLang="nl-BE"/>
              <a:t>Do’s en dont’s: antislip voor Word-teksten</a:t>
            </a:r>
            <a:endParaRPr lang="es-ES_tradnl" altLang="nl-BE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1F5B20-AA5C-47A7-9ADF-11152C68D170}" type="slidenum">
              <a:rPr lang="en-US" altLang="nl-BE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nl-BE" sz="1300">
              <a:latin typeface="Arial" panose="020B0604020202020204" pitchFamily="34" charset="0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BE" sz="1300">
                <a:latin typeface="Arial" panose="020B0604020202020204" pitchFamily="34" charset="0"/>
              </a:rPr>
              <a:t>6. Do's en dont's: antislip voor Word teksten</a:t>
            </a:r>
            <a:endParaRPr lang="en-US" altLang="nl-BE" sz="1300">
              <a:latin typeface="Arial" panose="020B0604020202020204" pitchFamily="34" charset="0"/>
            </a:endParaRPr>
          </a:p>
        </p:txBody>
      </p:sp>
      <p:sp>
        <p:nvSpPr>
          <p:cNvPr id="14342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l-BE" sz="1300">
                <a:latin typeface="Arial" panose="020B0604020202020204" pitchFamily="34" charset="0"/>
              </a:rPr>
              <a:t>Eindproef: ICT</a:t>
            </a:r>
          </a:p>
        </p:txBody>
      </p:sp>
    </p:spTree>
    <p:extLst>
      <p:ext uri="{BB962C8B-B14F-4D97-AF65-F5344CB8AC3E}">
        <p14:creationId xmlns:p14="http://schemas.microsoft.com/office/powerpoint/2010/main" val="75810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889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664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064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150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5443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0CD22E-FA3F-4219-B640-CE5D6059CB99}" type="slidenum">
              <a:rPr lang="nl-NL" altLang="nl-BE" sz="1300"/>
              <a:pPr/>
              <a:t>34</a:t>
            </a:fld>
            <a:endParaRPr lang="nl-NL" altLang="nl-BE" sz="130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/>
              <a:t>Word: Werken met lange teksten</a:t>
            </a:r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4082793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762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743947-1C00-4F41-856B-0C60F3FE64E2}" type="slidenum">
              <a:rPr lang="nl-NL" altLang="nl-BE" sz="1300"/>
              <a:pPr/>
              <a:t>36</a:t>
            </a:fld>
            <a:endParaRPr lang="nl-NL" altLang="nl-BE" sz="1300"/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8029104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17E70-D946-43B5-8F1B-FCD093A37D1C}" type="slidenum">
              <a:rPr lang="nl-NL" altLang="nl-BE" sz="1300"/>
              <a:pPr/>
              <a:t>37</a:t>
            </a:fld>
            <a:endParaRPr lang="nl-NL" altLang="nl-BE" sz="1300"/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206689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768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768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F50A44-C5A7-4609-BF6D-88443862835B}" type="slidenum">
              <a:rPr lang="nl-NL" altLang="nl-BE" sz="1300"/>
              <a:pPr/>
              <a:t>38</a:t>
            </a:fld>
            <a:endParaRPr lang="nl-NL" altLang="nl-BE" sz="1300"/>
          </a:p>
        </p:txBody>
      </p:sp>
    </p:spTree>
    <p:extLst>
      <p:ext uri="{BB962C8B-B14F-4D97-AF65-F5344CB8AC3E}">
        <p14:creationId xmlns:p14="http://schemas.microsoft.com/office/powerpoint/2010/main" val="617892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  <p:sp>
        <p:nvSpPr>
          <p:cNvPr id="798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89E9A7-8FCF-4FE4-B89B-90580C013E42}" type="slidenum">
              <a:rPr lang="nl-NL" altLang="nl-BE" sz="1300"/>
              <a:pPr/>
              <a:t>39</a:t>
            </a:fld>
            <a:endParaRPr lang="nl-NL" altLang="nl-BE" sz="1300"/>
          </a:p>
        </p:txBody>
      </p:sp>
    </p:spTree>
    <p:extLst>
      <p:ext uri="{BB962C8B-B14F-4D97-AF65-F5344CB8AC3E}">
        <p14:creationId xmlns:p14="http://schemas.microsoft.com/office/powerpoint/2010/main" val="409060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5205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0517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A4AF46-C244-499F-BCA5-761091113651}" type="slidenum">
              <a:rPr lang="nl-NL" altLang="nl-BE" sz="1300"/>
              <a:pPr/>
              <a:t>41</a:t>
            </a:fld>
            <a:endParaRPr lang="nl-NL" altLang="nl-BE" sz="1300"/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5198174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6644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61CAD1-C3BE-41CD-A68A-6F5786EFE660}" type="slidenum">
              <a:rPr lang="nl-NL" altLang="nl-BE" sz="1300"/>
              <a:pPr/>
              <a:t>43</a:t>
            </a:fld>
            <a:endParaRPr lang="nl-NL" altLang="nl-BE" sz="1300"/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12497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30384E-B75B-4281-A5C0-25B9A15747BE}" type="slidenum">
              <a:rPr lang="nl-NL" altLang="nl-BE" sz="1300"/>
              <a:pPr/>
              <a:t>44</a:t>
            </a:fld>
            <a:endParaRPr lang="nl-NL" altLang="nl-BE" sz="1300"/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5192207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6041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9914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870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8ACBE8-E6C0-4777-AACA-0995D70793A3}" type="slidenum">
              <a:rPr lang="nl-NL" altLang="nl-BE" sz="1300"/>
              <a:pPr/>
              <a:t>47</a:t>
            </a:fld>
            <a:endParaRPr lang="nl-NL" altLang="nl-BE" sz="1300"/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4168504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78E4C6-D53C-44DA-ADF4-530AFAB2A878}" type="slidenum">
              <a:rPr lang="en-US" altLang="nl-BE" sz="1300"/>
              <a:pPr/>
              <a:t>48</a:t>
            </a:fld>
            <a:endParaRPr lang="en-US" altLang="nl-BE" sz="1300"/>
          </a:p>
        </p:txBody>
      </p:sp>
    </p:spTree>
    <p:extLst>
      <p:ext uri="{BB962C8B-B14F-4D97-AF65-F5344CB8AC3E}">
        <p14:creationId xmlns:p14="http://schemas.microsoft.com/office/powerpoint/2010/main" val="23654386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51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1256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FF0B4D-09D7-45E0-9F58-5DCE8C0FBECA}" type="slidenum">
              <a:rPr lang="en-US" altLang="nl-BE">
                <a:latin typeface="Calibri" panose="020F0502020204030204" pitchFamily="34" charset="0"/>
              </a:rPr>
              <a:pPr/>
              <a:t>50</a:t>
            </a:fld>
            <a:endParaRPr lang="en-US" altLang="nl-BE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Samenwerken</a:t>
            </a:r>
          </a:p>
        </p:txBody>
      </p:sp>
      <p:sp>
        <p:nvSpPr>
          <p:cNvPr id="29702" name="Header Placeholder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Beroepsorganisatorische aspecten</a:t>
            </a:r>
          </a:p>
        </p:txBody>
      </p:sp>
    </p:spTree>
    <p:extLst>
      <p:ext uri="{BB962C8B-B14F-4D97-AF65-F5344CB8AC3E}">
        <p14:creationId xmlns:p14="http://schemas.microsoft.com/office/powerpoint/2010/main" val="31594073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4234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7279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8567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6655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1945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0358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21C65D-D3D6-485C-8F4C-64E1CFADE671}" type="slidenum">
              <a:rPr lang="en-US" altLang="nl-BE"/>
              <a:pPr/>
              <a:t>57</a:t>
            </a:fld>
            <a:endParaRPr lang="en-US" altLang="nl-B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77" indent="-285722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88" indent="-22857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3" indent="-22857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198" indent="-22857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300">
                <a:latin typeface="Arial" charset="0"/>
              </a:rPr>
              <a:t>Collaborative workspaces</a:t>
            </a:r>
          </a:p>
        </p:txBody>
      </p:sp>
      <p:sp>
        <p:nvSpPr>
          <p:cNvPr id="26630" name="Header Placeholder 5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77" indent="-285722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88" indent="-22857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3" indent="-22857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198" indent="-22857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300">
                <a:latin typeface="Arial" charset="0"/>
              </a:rPr>
              <a:t>3 BaSO internet en programmeren</a:t>
            </a:r>
          </a:p>
        </p:txBody>
      </p:sp>
    </p:spTree>
    <p:extLst>
      <p:ext uri="{BB962C8B-B14F-4D97-AF65-F5344CB8AC3E}">
        <p14:creationId xmlns:p14="http://schemas.microsoft.com/office/powerpoint/2010/main" val="14988173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4192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43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3222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6988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1370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9979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0357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308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4710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306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4304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70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3735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71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604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0296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72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3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7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48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0972" name="Title 40971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73" name="Subtitle 4097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D925C3-1AC7-49CF-A7AD-73E8DF9C069F}" type="datetime1">
              <a:rPr lang="de-DE" smtClean="0"/>
              <a:t>18.10.2020</a:t>
            </a:fld>
            <a:endParaRPr lang="de-DE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11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D44D4-A0F5-439C-B6AC-B89021EB04C7}" type="datetime1">
              <a:rPr lang="de-DE" smtClean="0"/>
              <a:t>18.10.2020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59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ADDEC-4CBE-45BC-8DAE-D9704C3C5AA4}" type="datetime1">
              <a:rPr lang="de-DE" smtClean="0"/>
              <a:t>18.10.2020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56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BF79C-7755-415D-9055-51B08DFF244C}" type="datetime1">
              <a:rPr lang="de-DE" smtClean="0"/>
              <a:t>18.10.2020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94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01E9B-61F2-49B0-B903-C4ECCD58CCA4}" type="datetime1">
              <a:rPr lang="de-DE" smtClean="0"/>
              <a:t>18.10.2020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83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03F58-8A55-46AA-8B9F-47ADEBA939E0}" type="datetime1">
              <a:rPr lang="de-DE" smtClean="0"/>
              <a:t>18.10.2020</a:t>
            </a:fld>
            <a:endParaRPr lang="de-DE"/>
          </a:p>
        </p:txBody>
      </p:sp>
      <p:sp>
        <p:nvSpPr>
          <p:cNvPr id="8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43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65852-2937-440E-93AF-6C0441552CA1}" type="datetime1">
              <a:rPr lang="de-DE" smtClean="0"/>
              <a:t>18.10.2020</a:t>
            </a:fld>
            <a:endParaRPr lang="de-DE"/>
          </a:p>
        </p:txBody>
      </p:sp>
      <p:sp>
        <p:nvSpPr>
          <p:cNvPr id="4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23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B447D-3004-4516-9DCD-32E888E38478}" type="datetime1">
              <a:rPr lang="de-DE" smtClean="0"/>
              <a:t>18.10.2020</a:t>
            </a:fld>
            <a:endParaRPr lang="de-DE"/>
          </a:p>
        </p:txBody>
      </p:sp>
      <p:sp>
        <p:nvSpPr>
          <p:cNvPr id="3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55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27B8-FBD9-43FD-BA95-EC2367C12BEE}" type="datetime1">
              <a:rPr lang="de-DE" smtClean="0"/>
              <a:t>18.10.2020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23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D4017-AD7E-400D-8590-929E5DA8AAC1}" type="datetime1">
              <a:rPr lang="de-DE" smtClean="0"/>
              <a:t>18.10.2020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1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937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7" name="Rectangle 39938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8" name="Rectangle 39939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9" name="Rectangle 39940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0" name="Rectangle 39941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1" name="Rectangle 39942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2" name="Rectangle 39943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3" name="Rectangle 39944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399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Rectangle 399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fld id="{D8D7E543-936F-4CB0-B97A-21A55F8E08D2}" type="datetime1">
              <a:rPr lang="de-DE" smtClean="0"/>
              <a:t>18.10.2020</a:t>
            </a:fld>
            <a:endParaRPr lang="de-DE"/>
          </a:p>
        </p:txBody>
      </p:sp>
      <p:sp>
        <p:nvSpPr>
          <p:cNvPr id="1036" name="Rectangle 399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endParaRPr lang="de-DE"/>
          </a:p>
        </p:txBody>
      </p:sp>
      <p:sp>
        <p:nvSpPr>
          <p:cNvPr id="39949" name="Slide Number Placeholder 399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intgrap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tecappdf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freshmeat.net/projects/basqet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ilenoter.com/" TargetMode="External"/><Relationship Id="rId5" Type="http://schemas.openxmlformats.org/officeDocument/2006/relationships/hyperlink" Target="http://www.evernote.com/" TargetMode="External"/><Relationship Id="rId4" Type="http://schemas.openxmlformats.org/officeDocument/2006/relationships/hyperlink" Target="http://www.squidoo.com/mac-onenote-alternative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nl-nl/security/pc-security/default.asp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Rn4Rupla11M" TargetMode="External"/><Relationship Id="rId7" Type="http://schemas.openxmlformats.org/officeDocument/2006/relationships/hyperlink" Target="http://youtu.be/1YiYBoeci7k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CunOukfJkSE" TargetMode="External"/><Relationship Id="rId5" Type="http://schemas.openxmlformats.org/officeDocument/2006/relationships/hyperlink" Target="http://youtu.be/-hd7XG-b6uk" TargetMode="External"/><Relationship Id="rId4" Type="http://schemas.openxmlformats.org/officeDocument/2006/relationships/hyperlink" Target="http://youtu.be/nyBAozUjGes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noProof="0" dirty="0"/>
              <a:t>Ayudas </a:t>
            </a:r>
            <a:r>
              <a:rPr lang="es-ES" noProof="0"/>
              <a:t>de escritura</a:t>
            </a:r>
            <a:endParaRPr lang="es-ES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noProof="0" dirty="0"/>
              <a:t>Hans Le Roy</a:t>
            </a:r>
          </a:p>
          <a:p>
            <a:r>
              <a:rPr lang="es-ES" noProof="0" dirty="0"/>
              <a:t>Odisee Bruselas</a:t>
            </a:r>
          </a:p>
          <a:p>
            <a:r>
              <a:rPr lang="es-ES" noProof="0" dirty="0"/>
              <a:t>hlrnet.com/</a:t>
            </a:r>
            <a:r>
              <a:rPr lang="es-ES" noProof="0" dirty="0" err="1"/>
              <a:t>sites</a:t>
            </a:r>
            <a:r>
              <a:rPr lang="es-ES" noProof="0" dirty="0"/>
              <a:t>/</a:t>
            </a:r>
            <a:r>
              <a:rPr lang="es-ES" noProof="0" dirty="0" err="1"/>
              <a:t>bet</a:t>
            </a:r>
            <a:endParaRPr lang="es-ES" noProof="0" dirty="0"/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err="1"/>
              <a:t>Wordpress</a:t>
            </a:r>
            <a:endParaRPr lang="es-E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Páginas y posts</a:t>
            </a:r>
          </a:p>
          <a:p>
            <a:r>
              <a:rPr lang="es-ES" noProof="0" dirty="0"/>
              <a:t>Tags</a:t>
            </a:r>
          </a:p>
          <a:p>
            <a:r>
              <a:rPr lang="es-ES" noProof="0" dirty="0"/>
              <a:t>RSS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53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Preguntas frecuentes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Paginación a partir de cierta página</a:t>
            </a:r>
          </a:p>
          <a:p>
            <a:pPr lvl="1"/>
            <a:r>
              <a:rPr lang="es-ES" noProof="0" dirty="0"/>
              <a:t>Crear sección</a:t>
            </a:r>
          </a:p>
          <a:p>
            <a:pPr lvl="1"/>
            <a:r>
              <a:rPr lang="es-ES" noProof="0" dirty="0"/>
              <a:t>Insertar salto de sección</a:t>
            </a:r>
          </a:p>
          <a:p>
            <a:pPr lvl="1"/>
            <a:r>
              <a:rPr lang="es-ES" noProof="0" dirty="0"/>
              <a:t>Desvincular de la sección anterior</a:t>
            </a:r>
          </a:p>
          <a:p>
            <a:pPr lvl="1"/>
            <a:r>
              <a:rPr lang="es-ES" noProof="0" dirty="0"/>
              <a:t>Alinear izquierda – centro – derecho en un párrafo?</a:t>
            </a:r>
          </a:p>
          <a:p>
            <a:pPr lvl="1"/>
            <a:r>
              <a:rPr lang="es-ES" noProof="0" dirty="0"/>
              <a:t>Usar una tabla</a:t>
            </a:r>
          </a:p>
          <a:p>
            <a:pPr lvl="1"/>
            <a:endParaRPr lang="es-ES" noProof="0" dirty="0"/>
          </a:p>
          <a:p>
            <a:pPr lvl="1"/>
            <a:endParaRPr lang="es-ES" noProof="0" dirty="0"/>
          </a:p>
          <a:p>
            <a:pPr lvl="1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52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Tablas</a:t>
            </a:r>
          </a:p>
        </p:txBody>
      </p:sp>
      <p:sp>
        <p:nvSpPr>
          <p:cNvPr id="11267" name="Tijdelijke aanduiding voor inhoud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sz="2800" i="1" noProof="0" dirty="0">
                <a:ea typeface="+mn-ea"/>
              </a:rPr>
              <a:t>Insertar</a:t>
            </a:r>
          </a:p>
          <a:p>
            <a:pPr>
              <a:defRPr/>
            </a:pPr>
            <a:r>
              <a:rPr lang="es-ES" altLang="nl-BE" sz="2800" noProof="0" dirty="0">
                <a:ea typeface="+mn-ea"/>
              </a:rPr>
              <a:t>Poner el marco en blanco</a:t>
            </a:r>
          </a:p>
          <a:p>
            <a:pPr>
              <a:defRPr/>
            </a:pPr>
            <a:r>
              <a:rPr lang="es-ES" altLang="nl-BE" sz="2800" i="1" noProof="0" dirty="0">
                <a:ea typeface="+mn-ea"/>
              </a:rPr>
              <a:t>Text </a:t>
            </a:r>
            <a:r>
              <a:rPr lang="es-ES" altLang="nl-BE" sz="2800" i="1" noProof="0" dirty="0" err="1">
                <a:ea typeface="+mn-ea"/>
              </a:rPr>
              <a:t>wrapping</a:t>
            </a:r>
            <a:r>
              <a:rPr lang="es-ES" altLang="nl-BE" sz="2800" i="1" noProof="0" dirty="0">
                <a:ea typeface="+mn-ea"/>
              </a:rPr>
              <a:t> / ajuste del texto</a:t>
            </a:r>
            <a:r>
              <a:rPr lang="es-ES" altLang="nl-BE" sz="2800" noProof="0" dirty="0">
                <a:ea typeface="+mn-ea"/>
              </a:rPr>
              <a:t>: el flujo del texto alrededor</a:t>
            </a:r>
          </a:p>
          <a:p>
            <a:pPr>
              <a:defRPr/>
            </a:pPr>
            <a:r>
              <a:rPr lang="es-ES" altLang="nl-BE" sz="2800" noProof="0" dirty="0">
                <a:ea typeface="+mn-ea"/>
              </a:rPr>
              <a:t>Añadir tabla con tabulador</a:t>
            </a:r>
          </a:p>
          <a:p>
            <a:pPr>
              <a:defRPr/>
            </a:pPr>
            <a:r>
              <a:rPr lang="es-ES" altLang="nl-BE" sz="2800" noProof="0" dirty="0"/>
              <a:t>Se puede combinar con la próxima fila &gt; (</a:t>
            </a:r>
            <a:r>
              <a:rPr lang="es-ES" altLang="nl-BE" sz="2800" i="1" noProof="0" dirty="0" err="1"/>
              <a:t>keep</a:t>
            </a:r>
            <a:r>
              <a:rPr lang="es-ES" altLang="nl-BE" sz="2800" i="1" noProof="0" dirty="0"/>
              <a:t> </a:t>
            </a:r>
            <a:r>
              <a:rPr lang="es-ES" altLang="nl-BE" sz="2800" i="1" noProof="0" dirty="0" err="1"/>
              <a:t>with</a:t>
            </a:r>
            <a:r>
              <a:rPr lang="es-ES" altLang="nl-BE" sz="2800" i="1" noProof="0" dirty="0"/>
              <a:t> </a:t>
            </a:r>
            <a:r>
              <a:rPr lang="es-ES" altLang="nl-BE" sz="2800" i="1" noProof="0" dirty="0" err="1"/>
              <a:t>next</a:t>
            </a:r>
            <a:r>
              <a:rPr lang="es-ES" altLang="nl-BE" sz="2800" i="1" noProof="0" dirty="0"/>
              <a:t>/ conservar con el siguiente </a:t>
            </a:r>
            <a:r>
              <a:rPr lang="es-ES" altLang="nl-BE" sz="2800" noProof="0" dirty="0"/>
              <a:t>)</a:t>
            </a:r>
          </a:p>
          <a:p>
            <a:pPr>
              <a:defRPr/>
            </a:pPr>
            <a:r>
              <a:rPr lang="es-ES" altLang="nl-BE" sz="2800" i="1" noProof="0" dirty="0" err="1"/>
              <a:t>Header</a:t>
            </a:r>
            <a:r>
              <a:rPr lang="es-ES" altLang="nl-BE" sz="2800" i="1" noProof="0" dirty="0"/>
              <a:t> </a:t>
            </a:r>
            <a:r>
              <a:rPr lang="es-ES" altLang="nl-BE" sz="2800" i="1" noProof="0" dirty="0" err="1"/>
              <a:t>row</a:t>
            </a:r>
            <a:r>
              <a:rPr lang="es-ES" altLang="nl-BE" sz="2800" i="1" noProof="0" dirty="0"/>
              <a:t>/fila de encabezado</a:t>
            </a:r>
            <a:r>
              <a:rPr lang="es-ES" altLang="nl-BE" sz="2800" noProof="0" dirty="0"/>
              <a:t>: los campos se repiten</a:t>
            </a:r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482D6BA-0E46-4593-B7D7-F2289890026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8621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Tablas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 pueden combinar celdas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Alineación vertical</a:t>
            </a: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E4F8F5-AA2D-4016-A3EB-0C9A8B184BA7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04" y="1956790"/>
            <a:ext cx="4001058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2738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noProof="0" dirty="0">
                <a:ea typeface="+mj-ea"/>
              </a:rPr>
              <a:t>Ilustraciones en tablas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Posicionar elementos los unos con respecto a los otros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Agrupar elementos para desplazarlos juntos</a:t>
            </a:r>
          </a:p>
        </p:txBody>
      </p:sp>
      <p:sp>
        <p:nvSpPr>
          <p:cNvPr id="460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BAC1AE-229F-4273-BBBD-6FBDA2C7682D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3357564"/>
            <a:ext cx="748506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40679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Posicionar verticalmente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Insert</a:t>
            </a:r>
            <a:r>
              <a:rPr lang="es-ES" altLang="nl-BE" i="1" noProof="0" dirty="0">
                <a:latin typeface="Corbel" panose="020B0503020204020204" pitchFamily="34" charset="0"/>
                <a:cs typeface="Corbel" panose="020B0503020204020204" pitchFamily="34" charset="0"/>
              </a:rPr>
              <a:t>, Text box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E6D284-2E8E-41BA-A84A-F8612B5190C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34" y="2036191"/>
            <a:ext cx="4610743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664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Autocorrección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Word puede automatizar ciertas cosas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Fracciones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Enlaces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Errores tipográficos frecuentes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La </a:t>
            </a:r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autocorreccióne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 de Word se usa en Excel y </a:t>
            </a:r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Powerpoint</a:t>
            </a:r>
            <a:endParaRPr lang="es-ES" altLang="NL-BE" sz="24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En las opciones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El relámpago </a:t>
            </a:r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indice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 una autocorrección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3554C6-8156-4B63-A7D3-4D5E53E79502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196975"/>
            <a:ext cx="2597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5685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Opciones &gt; Revisión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7B3F2D-A402-4185-899C-34B8CAA2E13C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420939"/>
            <a:ext cx="3335337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2203451"/>
            <a:ext cx="4714875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12874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Opciones de autocorrección</a:t>
            </a:r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0BC8322-5BE5-4E84-82B5-C76BFA73DB3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7" y="1798183"/>
            <a:ext cx="6482266" cy="4674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53" y="1676401"/>
            <a:ext cx="4791744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5804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521601"/>
            <a:ext cx="8229600" cy="1143000"/>
          </a:xfrm>
        </p:spPr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Autoformato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593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554F15-099D-4403-ACF8-A9E82DAC14B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88" y="1775726"/>
            <a:ext cx="4791744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437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Plan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Escribir en Word</a:t>
            </a:r>
          </a:p>
          <a:p>
            <a:r>
              <a:rPr lang="es-ES" noProof="0" dirty="0"/>
              <a:t>Colaborar en documentos</a:t>
            </a:r>
          </a:p>
          <a:p>
            <a:r>
              <a:rPr lang="es-ES" noProof="0" dirty="0"/>
              <a:t>Apoyo lingüístico</a:t>
            </a:r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040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Fragmentos/ bloques de creación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Definir</a:t>
            </a:r>
          </a:p>
          <a:p>
            <a:pPr lvl="1"/>
            <a:r>
              <a:rPr lang="es-ES" noProof="0" dirty="0"/>
              <a:t>Entrar el texto</a:t>
            </a:r>
          </a:p>
          <a:p>
            <a:pPr lvl="1"/>
            <a:r>
              <a:rPr lang="es-ES" noProof="0" dirty="0"/>
              <a:t>Seleccionar</a:t>
            </a:r>
          </a:p>
          <a:p>
            <a:pPr lvl="1"/>
            <a:r>
              <a:rPr lang="es-ES" noProof="0" dirty="0"/>
              <a:t>Alt+F3</a:t>
            </a:r>
          </a:p>
          <a:p>
            <a:pPr lvl="1"/>
            <a:r>
              <a:rPr lang="es-ES" noProof="0" dirty="0"/>
              <a:t>Definir nombre</a:t>
            </a:r>
          </a:p>
          <a:p>
            <a:r>
              <a:rPr lang="es-ES" noProof="0" dirty="0"/>
              <a:t>Usar</a:t>
            </a:r>
          </a:p>
          <a:p>
            <a:pPr lvl="1"/>
            <a:r>
              <a:rPr lang="es-ES" noProof="0" dirty="0"/>
              <a:t>Poner nombre </a:t>
            </a:r>
          </a:p>
          <a:p>
            <a:pPr lvl="1"/>
            <a:r>
              <a:rPr lang="es-ES" noProof="0" dirty="0"/>
              <a:t>Presionar F3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118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Revisar, Control de cambios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Indicaciones en color de los cambios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Color adaptable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 pueden aceptar (o rechazar) los cambios uno por uno o todos juntos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Varias maneras de visualizar los cambios</a:t>
            </a:r>
          </a:p>
          <a:p>
            <a:pPr lvl="1"/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638EDA0-B09A-4E52-B5E9-F8BD208DD359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4917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Si no se guardaron cambios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Comparar documentos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Evitar que haya cambios guardados en la versión final</a:t>
            </a:r>
          </a:p>
          <a:p>
            <a:endParaRPr lang="es-ES" altLang="nl-BE" b="1" i="1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b="1" i="1" noProof="0" dirty="0">
                <a:latin typeface="Corbel" panose="020B0503020204020204" pitchFamily="34" charset="0"/>
                <a:cs typeface="Corbel" panose="020B0503020204020204" pitchFamily="34" charset="0"/>
              </a:rPr>
              <a:t>FINAL es una vista, y no previene catástrofes</a:t>
            </a:r>
          </a:p>
          <a:p>
            <a:pPr>
              <a:buFontTx/>
              <a:buNone/>
            </a:pP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2E1EBA-B897-49E9-A4C9-CDBF0B9FE29A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6653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Word: </a:t>
            </a:r>
            <a:r>
              <a:rPr lang="es-ES" altLang="nl-BE" i="1" noProof="0" dirty="0">
                <a:latin typeface="Corbel" panose="020B0503020204020204" pitchFamily="34" charset="0"/>
                <a:cs typeface="Corbel" panose="020B0503020204020204" pitchFamily="34" charset="0"/>
              </a:rPr>
              <a:t>Revisar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Proofing: ortografía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Comentario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Marcar cambios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Comparar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Proteger</a:t>
            </a: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78EA10-F666-427C-AE30-942D91F83FDA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26" y="5195710"/>
            <a:ext cx="11603069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714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¿Dibujar?</a:t>
            </a:r>
          </a:p>
        </p:txBody>
      </p:sp>
      <p:sp>
        <p:nvSpPr>
          <p:cNvPr id="675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Dentro de Office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SmartArt</a:t>
            </a:r>
          </a:p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Herramientas en línea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Gliffy.com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Google drive</a:t>
            </a:r>
          </a:p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Más: </a:t>
            </a:r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www.hlrnet.com</a:t>
            </a:r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Cómics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Infográficos (</a:t>
            </a:r>
            <a:r>
              <a:rPr lang="es-ES" altLang="nl-BE" sz="2400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infographics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) – CANVA.com y más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Líneas de tiempo (</a:t>
            </a:r>
            <a:r>
              <a:rPr lang="es-ES" altLang="nl-BE" sz="2400" i="1" noProof="0" dirty="0">
                <a:latin typeface="Corbel" panose="020B0503020204020204" pitchFamily="34" charset="0"/>
                <a:cs typeface="Corbel" panose="020B0503020204020204" pitchFamily="34" charset="0"/>
              </a:rPr>
              <a:t>timelines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) – </a:t>
            </a:r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TIME.graphics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 y más</a:t>
            </a:r>
          </a:p>
          <a:p>
            <a:endParaRPr lang="es-ES" altLang="nl-BE" sz="28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75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9BA1EC0-B8C3-4204-86CF-F8FB13008D2C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2018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PDF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Documentos PDF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Leer con Acrobat Reader o 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Foxit</a:t>
            </a:r>
            <a:endParaRPr lang="es-ES" altLang="nl-BE" sz="20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En principio imposible de cambiarlos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Para fabricar: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Instalar una impresora virtual  (imprimir = guardar como PDF) – p.ej. PDF 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Creator</a:t>
            </a: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 -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Si no </a:t>
            </a: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www.hlrnet.com</a:t>
            </a:r>
            <a:endParaRPr lang="es-ES" altLang="nl-BE" sz="20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Monter / desmontar</a:t>
            </a:r>
          </a:p>
          <a:p>
            <a:pPr>
              <a:buFontTx/>
              <a:buNone/>
            </a:pP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	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merge</a:t>
            </a: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 and 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split</a:t>
            </a: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pdf</a:t>
            </a:r>
            <a:endParaRPr lang="es-ES" altLang="nl-BE" sz="20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PDF &gt; texto: 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Word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Smallpdf.com </a:t>
            </a:r>
          </a:p>
        </p:txBody>
      </p:sp>
      <p:sp>
        <p:nvSpPr>
          <p:cNvPr id="686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8EBADC-DE6A-4212-BCD8-724356E717C2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495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Varios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Hyphenation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: separación automatizada a final de renglón, muy útil en caso de justificación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 puede separar la ventana en dos vistas separadas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Word 2007+: módulo bibliográfico</a:t>
            </a:r>
          </a:p>
          <a:p>
            <a:pPr>
              <a:buFontTx/>
              <a:buNone/>
            </a:pP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706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162E45-BADB-4854-8C91-79C7CA8D1F3A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00064"/>
            <a:ext cx="1143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87" y="5008406"/>
            <a:ext cx="2695951" cy="1124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929" y="4167956"/>
            <a:ext cx="4097923" cy="23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607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Varios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Tabla de contenido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Basado en el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maquetaje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de texto Heading1, Heading2, …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Insertar bajo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References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Ctrl+clic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en un 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ítem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para saltar a la parte en cuestión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Actualizar: clic derecho, punto de exclamación rojo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7270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A211EAA-9B0F-4734-87FA-3B1C9B3279D8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8562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Varios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Perfil para el texto explicativo de ilustraciones &gt; </a:t>
            </a:r>
            <a:r>
              <a:rPr lang="es-ES" altLang="nl-BE" sz="2800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keep</a:t>
            </a:r>
            <a:r>
              <a:rPr lang="es-ES" altLang="nl-BE" sz="2800" i="1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2800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with</a:t>
            </a:r>
            <a:r>
              <a:rPr lang="es-ES" altLang="nl-BE" sz="2800" i="1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2800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next</a:t>
            </a:r>
            <a:endParaRPr lang="es-ES" altLang="nl-BE" sz="2800" i="1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En el perfil de los </a:t>
            </a:r>
            <a:r>
              <a:rPr lang="es-ES" altLang="nl-BE" sz="28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títilos</a:t>
            </a:r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, prever espacio blanco antes y después, y empezar en página nueva</a:t>
            </a:r>
          </a:p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¿Añadir páginas a las referencias? Clic derecho</a:t>
            </a:r>
          </a:p>
          <a:p>
            <a:endParaRPr lang="es-ES" altLang="nl-BE" sz="28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737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423B97-C2C9-4151-BA1F-C32BE0ACA4B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8513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697495" y="1488981"/>
            <a:ext cx="7243762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nl-BE" noProof="0" dirty="0" err="1"/>
              <a:t>Do’s</a:t>
            </a:r>
            <a:r>
              <a:rPr lang="es-ES" altLang="nl-BE" noProof="0" dirty="0"/>
              <a:t> y </a:t>
            </a:r>
            <a:r>
              <a:rPr lang="es-ES" altLang="nl-BE" noProof="0" dirty="0" err="1"/>
              <a:t>dont’s</a:t>
            </a:r>
            <a:r>
              <a:rPr lang="es-ES" altLang="nl-BE" noProof="0" dirty="0"/>
              <a:t>: </a:t>
            </a:r>
            <a:r>
              <a:rPr lang="es-ES" altLang="nl-BE" noProof="0" dirty="0" err="1"/>
              <a:t>antidesliz</a:t>
            </a:r>
            <a:r>
              <a:rPr lang="es-ES" altLang="nl-BE" noProof="0" dirty="0"/>
              <a:t> para textos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altLang="nl-BE" noProof="0" dirty="0"/>
              <a:t>  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204614-35E7-4842-832B-5C017F9D7D27}" type="slidenum">
              <a:rPr lang="en-US" altLang="nl-BE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Tipos de texto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TFE</a:t>
            </a:r>
          </a:p>
          <a:p>
            <a:r>
              <a:rPr lang="es-ES" noProof="0" dirty="0"/>
              <a:t>Textos colaborativos</a:t>
            </a:r>
          </a:p>
          <a:p>
            <a:r>
              <a:rPr lang="es-ES" noProof="0" dirty="0"/>
              <a:t>Hojas de trabajo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126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nl-BE" noProof="0" dirty="0"/>
              <a:t>El problema…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52625" y="2286001"/>
            <a:ext cx="8229600" cy="3446463"/>
          </a:xfrm>
        </p:spPr>
        <p:txBody>
          <a:bodyPr/>
          <a:lstStyle/>
          <a:p>
            <a:pPr eaLnBrk="1" hangingPunct="1"/>
            <a:r>
              <a:rPr lang="es-ES" altLang="nl-BE" noProof="0" dirty="0"/>
              <a:t>El texto se desplaza</a:t>
            </a:r>
          </a:p>
          <a:p>
            <a:pPr eaLnBrk="1" hangingPunct="1"/>
            <a:r>
              <a:rPr lang="es-ES" altLang="nl-BE" noProof="0" dirty="0"/>
              <a:t>Imprimo y …</a:t>
            </a:r>
          </a:p>
          <a:p>
            <a:pPr eaLnBrk="1" hangingPunct="1"/>
            <a:r>
              <a:rPr lang="es-ES" altLang="nl-BE" noProof="0" dirty="0"/>
              <a:t>Añado algo y …</a:t>
            </a:r>
          </a:p>
          <a:p>
            <a:pPr eaLnBrk="1" hangingPunct="1"/>
            <a:r>
              <a:rPr lang="es-ES" altLang="nl-BE" noProof="0" dirty="0"/>
              <a:t>Cambio el tipo y …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F0F0DB-3B5D-44E2-B362-6F15286BE963}" type="slidenum">
              <a:rPr lang="en-US" altLang="nl-BE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3130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nl-BE" noProof="0" dirty="0"/>
              <a:t>Nunca </a:t>
            </a:r>
            <a:r>
              <a:rPr lang="es-ES" altLang="nl-BE" noProof="0" dirty="0" err="1"/>
              <a:t>nunca</a:t>
            </a:r>
            <a:r>
              <a:rPr lang="es-ES" altLang="nl-BE" noProof="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625" y="2286001"/>
            <a:ext cx="8229600" cy="3446463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Dos o más espacios</a:t>
            </a:r>
          </a:p>
          <a:p>
            <a:pPr lvl="1"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Un tabulador</a:t>
            </a:r>
          </a:p>
          <a:p>
            <a:pPr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Dos o más tabuladores</a:t>
            </a:r>
          </a:p>
          <a:p>
            <a:pPr lvl="1"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Una tabla</a:t>
            </a:r>
          </a:p>
          <a:p>
            <a:pPr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Dos o más entradas</a:t>
            </a:r>
          </a:p>
          <a:p>
            <a:pPr lvl="1"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Final de página</a:t>
            </a:r>
          </a:p>
          <a:p>
            <a:pPr lvl="1"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Caja de texto para posición vertical</a:t>
            </a:r>
          </a:p>
          <a:p>
            <a:pPr lvl="1" eaLnBrk="1" hangingPunct="1">
              <a:defRPr/>
            </a:pPr>
            <a:r>
              <a:rPr lang="es-ES" noProof="0" dirty="0" err="1">
                <a:solidFill>
                  <a:schemeClr val="tx1">
                    <a:alpha val="100000"/>
                  </a:schemeClr>
                </a:solidFill>
              </a:rPr>
              <a:t>Keep</a:t>
            </a: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es-ES" noProof="0" dirty="0" err="1">
                <a:solidFill>
                  <a:schemeClr val="tx1">
                    <a:alpha val="100000"/>
                  </a:schemeClr>
                </a:solidFill>
              </a:rPr>
              <a:t>with</a:t>
            </a: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es-ES" noProof="0" dirty="0" err="1">
                <a:solidFill>
                  <a:schemeClr val="tx1">
                    <a:alpha val="100000"/>
                  </a:schemeClr>
                </a:solidFill>
              </a:rPr>
              <a:t>next</a:t>
            </a: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: guardar con el párrafo siguiente</a:t>
            </a:r>
          </a:p>
          <a:p>
            <a:pPr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Sangría invertida</a:t>
            </a:r>
          </a:p>
          <a:p>
            <a:pPr lvl="1"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Cifro/símbolo + tabulador + texto</a:t>
            </a:r>
          </a:p>
          <a:p>
            <a:pPr lvl="1" eaLnBrk="1" hangingPunct="1">
              <a:defRPr/>
            </a:pPr>
            <a:r>
              <a:rPr lang="es-ES" noProof="0" dirty="0" err="1">
                <a:solidFill>
                  <a:schemeClr val="tx1">
                    <a:alpha val="100000"/>
                  </a:schemeClr>
                </a:solidFill>
              </a:rPr>
              <a:t>Ctrl+T</a:t>
            </a:r>
            <a:endParaRPr lang="es-ES" noProof="0" dirty="0">
              <a:solidFill>
                <a:schemeClr val="tx1">
                  <a:alpha val="100000"/>
                </a:schemeClr>
              </a:solidFill>
            </a:endParaRPr>
          </a:p>
          <a:p>
            <a:pPr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Y por lo demás: estilos</a:t>
            </a:r>
          </a:p>
          <a:p>
            <a:pPr lvl="1" eaLnBrk="1" hangingPunct="1">
              <a:defRPr/>
            </a:pPr>
            <a:endParaRPr lang="es-ES" noProof="0" dirty="0">
              <a:solidFill>
                <a:schemeClr val="tx1">
                  <a:alpha val="100000"/>
                </a:schemeClr>
              </a:solidFill>
            </a:endParaRP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DE8D69-3F9C-44F1-BDB0-C06500BF3B7F}" type="slidenum">
              <a:rPr lang="en-US" altLang="nl-BE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5B04BDC-F61F-4FA3-93A3-2CD358C2A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4" y="1343025"/>
            <a:ext cx="3821637" cy="11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8101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nl-BE" noProof="0" dirty="0"/>
              <a:t>Pistas 1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393067" y="2108580"/>
            <a:ext cx="8229600" cy="34464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s-ES" altLang="nl-BE" noProof="0" dirty="0"/>
              <a:t>Espacio duro (</a:t>
            </a:r>
            <a:r>
              <a:rPr lang="es-ES" altLang="nl-BE" noProof="0" dirty="0" err="1"/>
              <a:t>ctrl+may+espacio</a:t>
            </a:r>
            <a:r>
              <a:rPr lang="es-ES" altLang="nl-BE" noProof="0" dirty="0"/>
              <a:t>) ante %</a:t>
            </a:r>
          </a:p>
          <a:p>
            <a:pPr eaLnBrk="1" hangingPunct="1"/>
            <a:r>
              <a:rPr lang="es-ES" altLang="nl-BE" noProof="0" dirty="0"/>
              <a:t>Evitar edición manual de la tabla de </a:t>
            </a:r>
            <a:r>
              <a:rPr lang="es-ES" altLang="nl-BE" noProof="0" dirty="0" err="1"/>
              <a:t>contenidosl</a:t>
            </a:r>
            <a:endParaRPr lang="es-ES" altLang="nl-BE" noProof="0" dirty="0"/>
          </a:p>
          <a:p>
            <a:pPr lvl="1" eaLnBrk="1" hangingPunct="1"/>
            <a:r>
              <a:rPr lang="es-ES" altLang="nl-BE" noProof="0" dirty="0"/>
              <a:t>Cambiar los estilos TOC1, TOC2 etc.</a:t>
            </a:r>
          </a:p>
          <a:p>
            <a:pPr eaLnBrk="1" hangingPunct="1"/>
            <a:r>
              <a:rPr lang="es-ES" altLang="nl-BE" noProof="0" dirty="0"/>
              <a:t>Títulos</a:t>
            </a:r>
          </a:p>
          <a:p>
            <a:pPr lvl="1"/>
            <a:r>
              <a:rPr lang="es-ES" altLang="nl-BE" noProof="0" dirty="0"/>
              <a:t>En estilos</a:t>
            </a:r>
          </a:p>
          <a:p>
            <a:pPr lvl="1"/>
            <a:r>
              <a:rPr lang="es-ES" altLang="nl-BE" noProof="0" dirty="0"/>
              <a:t>Con espacio delante y detrás</a:t>
            </a:r>
          </a:p>
          <a:p>
            <a:pPr lvl="1"/>
            <a:r>
              <a:rPr lang="es-ES" altLang="nl-BE" noProof="0" dirty="0"/>
              <a:t>En una página nueva si se aplica</a:t>
            </a:r>
          </a:p>
          <a:p>
            <a:pPr eaLnBrk="1" hangingPunct="1"/>
            <a:r>
              <a:rPr lang="es-ES" altLang="nl-BE" noProof="0" dirty="0"/>
              <a:t>Justificado? -&gt; </a:t>
            </a:r>
            <a:r>
              <a:rPr lang="es-ES" altLang="nl-BE" i="1" noProof="0" dirty="0"/>
              <a:t>page </a:t>
            </a:r>
            <a:r>
              <a:rPr lang="es-ES" altLang="nl-BE" i="1" noProof="0" dirty="0" err="1"/>
              <a:t>layout</a:t>
            </a:r>
            <a:r>
              <a:rPr lang="es-ES" altLang="nl-BE" i="1" noProof="0" dirty="0"/>
              <a:t>, </a:t>
            </a:r>
            <a:r>
              <a:rPr lang="es-ES" altLang="nl-BE" i="1" noProof="0" dirty="0" err="1"/>
              <a:t>hyphenation</a:t>
            </a:r>
            <a:r>
              <a:rPr lang="es-ES" altLang="nl-BE" i="1" noProof="0" dirty="0"/>
              <a:t>, </a:t>
            </a:r>
            <a:r>
              <a:rPr lang="es-ES" altLang="nl-BE" i="1" noProof="0" dirty="0" err="1"/>
              <a:t>automatic</a:t>
            </a:r>
            <a:endParaRPr lang="es-ES" altLang="nl-BE" i="1" noProof="0" dirty="0"/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EA75AB-55BD-4F6F-B15F-03AB80D5A8FA}" type="slidenum">
              <a:rPr lang="en-US" altLang="nl-BE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84939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nl-BE" noProof="0" dirty="0"/>
              <a:t>Pistas 2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52625" y="2286001"/>
            <a:ext cx="8229600" cy="3446463"/>
          </a:xfrm>
        </p:spPr>
        <p:txBody>
          <a:bodyPr/>
          <a:lstStyle/>
          <a:p>
            <a:pPr eaLnBrk="1" hangingPunct="1"/>
            <a:r>
              <a:rPr lang="es-ES" altLang="nl-BE" sz="2400" noProof="0" dirty="0"/>
              <a:t>Tablas: </a:t>
            </a:r>
            <a:r>
              <a:rPr lang="es-ES" altLang="nl-BE" sz="2400" i="1" noProof="0" dirty="0" err="1"/>
              <a:t>keep</a:t>
            </a:r>
            <a:r>
              <a:rPr lang="es-ES" altLang="nl-BE" sz="2400" i="1" noProof="0" dirty="0"/>
              <a:t> </a:t>
            </a:r>
            <a:r>
              <a:rPr lang="es-ES" altLang="nl-BE" sz="2400" i="1" noProof="0" dirty="0" err="1"/>
              <a:t>with</a:t>
            </a:r>
            <a:r>
              <a:rPr lang="es-ES" altLang="nl-BE" sz="2400" i="1" noProof="0" dirty="0"/>
              <a:t> </a:t>
            </a:r>
            <a:r>
              <a:rPr lang="es-ES" altLang="nl-BE" sz="2400" i="1" noProof="0" dirty="0" err="1"/>
              <a:t>next</a:t>
            </a:r>
            <a:r>
              <a:rPr lang="es-ES" altLang="nl-BE" sz="2400" i="1" noProof="0" dirty="0"/>
              <a:t> conservar con el siguiente // </a:t>
            </a:r>
            <a:r>
              <a:rPr lang="es-ES" altLang="nl-BE" sz="2400" i="1" noProof="0" dirty="0" err="1"/>
              <a:t>header</a:t>
            </a:r>
            <a:r>
              <a:rPr lang="es-ES" altLang="nl-BE" sz="2400" i="1" noProof="0" dirty="0"/>
              <a:t> </a:t>
            </a:r>
            <a:r>
              <a:rPr lang="es-ES" altLang="nl-BE" sz="2400" i="1" noProof="0" dirty="0" err="1"/>
              <a:t>row</a:t>
            </a:r>
            <a:r>
              <a:rPr lang="es-ES" altLang="nl-BE" sz="2400" i="1" noProof="0" dirty="0"/>
              <a:t> / fila de </a:t>
            </a:r>
            <a:r>
              <a:rPr lang="es-ES" altLang="nl-BE" sz="2400" i="1" noProof="0" dirty="0" err="1"/>
              <a:t>encabezadi</a:t>
            </a:r>
            <a:endParaRPr lang="es-ES" altLang="nl-BE" sz="2400" i="1" noProof="0" dirty="0"/>
          </a:p>
          <a:p>
            <a:pPr eaLnBrk="1" hangingPunct="1"/>
            <a:r>
              <a:rPr lang="es-ES" altLang="nl-BE" sz="2400" noProof="0" dirty="0"/>
              <a:t>¿Texto al lado de una ilustración? ¡Tabla!</a:t>
            </a:r>
          </a:p>
          <a:p>
            <a:pPr eaLnBrk="1" hangingPunct="1"/>
            <a:r>
              <a:rPr lang="es-ES" altLang="nl-BE" sz="2400" noProof="0" dirty="0"/>
              <a:t>Títulos: </a:t>
            </a:r>
            <a:r>
              <a:rPr lang="es-ES" altLang="nl-BE" sz="2400" i="1" noProof="0" dirty="0" err="1"/>
              <a:t>keep</a:t>
            </a:r>
            <a:r>
              <a:rPr lang="es-ES" altLang="nl-BE" sz="2400" i="1" noProof="0" dirty="0"/>
              <a:t> </a:t>
            </a:r>
            <a:r>
              <a:rPr lang="es-ES" altLang="nl-BE" sz="2400" i="1" noProof="0" dirty="0" err="1"/>
              <a:t>with</a:t>
            </a:r>
            <a:r>
              <a:rPr lang="es-ES" altLang="nl-BE" sz="2400" i="1" noProof="0" dirty="0"/>
              <a:t> </a:t>
            </a:r>
            <a:r>
              <a:rPr lang="es-ES" altLang="nl-BE" sz="2400" i="1" noProof="0" dirty="0" err="1"/>
              <a:t>next</a:t>
            </a:r>
            <a:r>
              <a:rPr lang="es-ES" altLang="nl-BE" sz="2400" i="1" noProof="0" dirty="0"/>
              <a:t> / conservar con el siguiente, page break </a:t>
            </a:r>
            <a:r>
              <a:rPr lang="es-ES" altLang="nl-BE" sz="2400" i="1" noProof="0" dirty="0" err="1"/>
              <a:t>before</a:t>
            </a:r>
            <a:r>
              <a:rPr lang="es-ES" altLang="nl-BE" sz="2400" i="1" noProof="0" dirty="0"/>
              <a:t>/salto de página anterior, </a:t>
            </a:r>
            <a:r>
              <a:rPr lang="es-ES" altLang="nl-BE" sz="2400" i="1" noProof="0" dirty="0" err="1"/>
              <a:t>space</a:t>
            </a:r>
            <a:r>
              <a:rPr lang="es-ES" altLang="nl-BE" sz="2400" i="1" noProof="0" dirty="0"/>
              <a:t> </a:t>
            </a:r>
            <a:r>
              <a:rPr lang="es-ES" altLang="nl-BE" sz="2400" i="1" noProof="0" dirty="0" err="1"/>
              <a:t>before</a:t>
            </a:r>
            <a:r>
              <a:rPr lang="es-ES" altLang="nl-BE" sz="2400" i="1" noProof="0" dirty="0"/>
              <a:t>/espacio anterior</a:t>
            </a:r>
          </a:p>
          <a:p>
            <a:pPr eaLnBrk="1" hangingPunct="1"/>
            <a:endParaRPr lang="es-ES" altLang="nl-BE" sz="2400" noProof="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3FD880-8273-42B7-B4FF-2DECB7B1B3BF}" type="slidenum">
              <a:rPr lang="en-US" altLang="nl-BE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7725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2283" y="1836461"/>
            <a:ext cx="73152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altLang="nl-BE" noProof="0" dirty="0">
                <a:ea typeface="+mj-ea"/>
              </a:rPr>
              <a:t>Textos largos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 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9E5999-C571-4721-99E3-9B80D116E637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3124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Para empezar</a:t>
            </a:r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Ventana de navegación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Separar ventanas en dos</a:t>
            </a: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A214CE-356C-41DD-BCE8-AC865FB98EEC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224338"/>
            <a:ext cx="29527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224339"/>
            <a:ext cx="30448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120909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Una sección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s-ES" altLang="nl-BE" noProof="0" dirty="0">
                <a:ea typeface="+mn-ea"/>
              </a:rPr>
              <a:t>Parte de texto con </a:t>
            </a:r>
            <a:r>
              <a:rPr lang="es-ES" altLang="nl-BE" noProof="0" dirty="0" err="1">
                <a:ea typeface="+mn-ea"/>
              </a:rPr>
              <a:t>maquetaje</a:t>
            </a:r>
            <a:r>
              <a:rPr lang="es-ES" altLang="nl-BE" noProof="0" dirty="0">
                <a:ea typeface="+mn-ea"/>
              </a:rPr>
              <a:t> particular</a:t>
            </a:r>
          </a:p>
          <a:p>
            <a:pPr>
              <a:buNone/>
              <a:defRPr/>
            </a:pPr>
            <a:r>
              <a:rPr lang="es-ES" altLang="nl-BE" noProof="0" dirty="0"/>
              <a:t>P.ej. </a:t>
            </a:r>
            <a:r>
              <a:rPr lang="es-ES" altLang="nl-BE" noProof="0" dirty="0" err="1"/>
              <a:t>Numerotación</a:t>
            </a:r>
            <a:r>
              <a:rPr lang="es-ES" altLang="nl-BE" noProof="0" dirty="0"/>
              <a:t> de páginas, columnas</a:t>
            </a:r>
          </a:p>
          <a:p>
            <a:pPr>
              <a:buNone/>
              <a:defRPr/>
            </a:pPr>
            <a:r>
              <a:rPr lang="es-ES" altLang="nl-BE" noProof="0" dirty="0">
                <a:ea typeface="+mn-ea"/>
              </a:rPr>
              <a:t>Delimitada por final de sección</a:t>
            </a:r>
          </a:p>
          <a:p>
            <a:pPr>
              <a:buNone/>
              <a:defRPr/>
            </a:pPr>
            <a:endParaRPr lang="es-ES" altLang="nl-BE" noProof="0" dirty="0">
              <a:ea typeface="+mn-ea"/>
            </a:endParaRPr>
          </a:p>
          <a:p>
            <a:pPr>
              <a:buNone/>
              <a:defRPr/>
            </a:pPr>
            <a:endParaRPr lang="es-ES" altLang="nl-BE" noProof="0" dirty="0">
              <a:ea typeface="+mn-ea"/>
            </a:endParaRP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C9B395-D516-4846-BB2E-F78C67D45F54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5289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i="1" noProof="0" dirty="0" err="1">
                <a:ea typeface="+mj-ea"/>
              </a:rPr>
              <a:t>Header</a:t>
            </a:r>
            <a:r>
              <a:rPr lang="es-ES" altLang="nl-BE" i="1" noProof="0" dirty="0">
                <a:ea typeface="+mj-ea"/>
              </a:rPr>
              <a:t>/</a:t>
            </a:r>
            <a:r>
              <a:rPr lang="es-ES" altLang="nl-BE" i="1" noProof="0" dirty="0" err="1">
                <a:ea typeface="+mj-ea"/>
              </a:rPr>
              <a:t>footer</a:t>
            </a:r>
            <a:r>
              <a:rPr lang="es-ES" altLang="nl-BE" noProof="0" dirty="0">
                <a:ea typeface="+mj-ea"/>
              </a:rPr>
              <a:t> para esta sección</a:t>
            </a:r>
            <a:endParaRPr lang="es-ES" altLang="nl-BE" i="1" noProof="0" dirty="0">
              <a:ea typeface="+mj-ea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Desactivar "Link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to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previous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" / "Vincular al anterior"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A002EF-B0D6-42B1-9D5E-6A57BB64A918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85" y="2902656"/>
            <a:ext cx="3437357" cy="3340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344" y="3118996"/>
            <a:ext cx="3791479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92156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noProof="0" dirty="0">
                <a:ea typeface="+mj-ea"/>
              </a:rPr>
              <a:t>En una sección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Orientación, número de columnas</a:t>
            </a: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E50AF4-4BD9-4D0F-BEA4-FBF3BD449BF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70" y="3062288"/>
            <a:ext cx="26193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37" y="2650486"/>
            <a:ext cx="2346325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9186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Referencias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Tabla de materias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Insertar, actualizar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Notas a pie de página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Bibliografía</a:t>
            </a:r>
          </a:p>
          <a:p>
            <a:pPr lvl="1"/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Indice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486551-CCB7-40AF-A940-23EEA9BBF20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3" y="4836932"/>
            <a:ext cx="1161259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372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Apoyo lingüístico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Corrector ortográfico</a:t>
            </a:r>
          </a:p>
          <a:p>
            <a:r>
              <a:rPr lang="es-ES" noProof="0" dirty="0"/>
              <a:t>Sinónimos e ideas afines</a:t>
            </a:r>
          </a:p>
          <a:p>
            <a:r>
              <a:rPr lang="es-ES" noProof="0" dirty="0"/>
              <a:t>Colocaciones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57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Word: referencias bibliográficas (desde 2007)</a:t>
            </a:r>
          </a:p>
        </p:txBody>
      </p:sp>
      <p:sp>
        <p:nvSpPr>
          <p:cNvPr id="49155" name="Tijdelijke aanduiding voor inhoud 2"/>
          <p:cNvSpPr>
            <a:spLocks noGrp="1"/>
          </p:cNvSpPr>
          <p:nvPr>
            <p:ph idx="1"/>
          </p:nvPr>
        </p:nvSpPr>
        <p:spPr>
          <a:xfrm>
            <a:off x="1785938" y="1903413"/>
            <a:ext cx="8229600" cy="4568825"/>
          </a:xfrm>
        </p:spPr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Fuente = (referencia a) libro, artículo, página web …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Cita = referencia corta</a:t>
            </a:r>
            <a:b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(Le Roy 2018)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Bibliografía = lista entera de las fuentes</a:t>
            </a:r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DACE38-4802-4478-A9E9-672CDF1D3DE5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5434014"/>
            <a:ext cx="30670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4751388"/>
            <a:ext cx="32035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754564"/>
            <a:ext cx="26431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546421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Aplicar un estilo / perfil</a:t>
            </a: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5CF26E-1B14-486E-87A2-E00508069B7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84" y="2210542"/>
            <a:ext cx="4887007" cy="2600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604" y="2330192"/>
            <a:ext cx="2343477" cy="13241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noProof="0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394" y="1320122"/>
            <a:ext cx="2038635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9748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Modificar un estilo / perfil</a:t>
            </a:r>
          </a:p>
        </p:txBody>
      </p:sp>
      <p:sp>
        <p:nvSpPr>
          <p:cNvPr id="542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Clic derecho, modificar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 formatear texto , seleccionar, clic derecho, </a:t>
            </a:r>
            <a:r>
              <a:rPr lang="es-ES" altLang="nl-BE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Update</a:t>
            </a:r>
            <a:r>
              <a:rPr lang="es-ES" altLang="nl-BE" i="1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to</a:t>
            </a:r>
            <a:r>
              <a:rPr lang="es-ES" altLang="nl-BE" i="1" noProof="0" dirty="0">
                <a:latin typeface="Corbel" panose="020B0503020204020204" pitchFamily="34" charset="0"/>
                <a:cs typeface="Corbel" panose="020B0503020204020204" pitchFamily="34" charset="0"/>
              </a:rPr>
              <a:t> match </a:t>
            </a:r>
            <a:r>
              <a:rPr lang="es-ES" altLang="nl-BE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selection</a:t>
            </a:r>
            <a:endParaRPr lang="es-ES" altLang="nl-BE" i="1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2F38D8-338D-4AE5-83E9-23A45A216718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933826"/>
            <a:ext cx="38290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205288"/>
            <a:ext cx="4171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30028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Tabla de contenidos</a:t>
            </a:r>
          </a:p>
        </p:txBody>
      </p:sp>
      <p:sp>
        <p:nvSpPr>
          <p:cNvPr id="56323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Referencias – indicar cuántos niveles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211445C-366A-4624-B505-303B457456C4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37" y="3105024"/>
            <a:ext cx="2307253" cy="3318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83" y="2831965"/>
            <a:ext cx="4661273" cy="40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625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Tabla automatizada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Adaptar los perfiles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Aplicarlos a los títulos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Crear tabla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No formatear manualmente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34F504-1ADA-42B5-9493-F34BB6C5086B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67771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Problemas</a:t>
            </a:r>
          </a:p>
        </p:txBody>
      </p:sp>
      <p:sp>
        <p:nvSpPr>
          <p:cNvPr id="593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Final de página dentro de la cabecera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&gt; </a:t>
            </a:r>
            <a:r>
              <a:rPr lang="es-ES" altLang="nl-BE" b="1" noProof="0" dirty="0">
                <a:latin typeface="Corbel" panose="020B0503020204020204" pitchFamily="34" charset="0"/>
                <a:cs typeface="Corbel" panose="020B0503020204020204" pitchFamily="34" charset="0"/>
              </a:rPr>
              <a:t>Error: </a:t>
            </a:r>
            <a:r>
              <a:rPr lang="es-ES" altLang="nl-BE" b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bookmark</a:t>
            </a:r>
            <a:r>
              <a:rPr lang="es-ES" altLang="nl-BE" b="1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b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not</a:t>
            </a:r>
            <a:r>
              <a:rPr lang="es-ES" altLang="nl-BE" b="1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b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found</a:t>
            </a:r>
            <a:endParaRPr lang="es-ES" altLang="nl-BE" b="1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Entrada blanca como cabecera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&gt; Blanco en la vista de navegación</a:t>
            </a:r>
          </a:p>
        </p:txBody>
      </p:sp>
      <p:sp>
        <p:nvSpPr>
          <p:cNvPr id="593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64ED53-36BC-4349-AB41-4AA47CB411E6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797425"/>
            <a:ext cx="2933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80704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Evitar que aparezcan títulos de las páginas sin número</a:t>
            </a:r>
          </a:p>
        </p:txBody>
      </p:sp>
      <p:sp>
        <p:nvSpPr>
          <p:cNvPr id="614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 recogen todos los H1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etc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¿Indeseado? Crear otro estilo (copia), y cambiar el nivel a texto</a:t>
            </a:r>
          </a:p>
        </p:txBody>
      </p:sp>
      <p:sp>
        <p:nvSpPr>
          <p:cNvPr id="614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283AC9-ACEE-4ACA-BD51-DD2680D8B964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4941889"/>
            <a:ext cx="15176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013325"/>
            <a:ext cx="19240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891293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Crear índice – marcar entradas, insertar índice</a:t>
            </a:r>
          </a:p>
        </p:txBody>
      </p:sp>
      <p:sp>
        <p:nvSpPr>
          <p:cNvPr id="624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3D3FE1-E08D-4235-8346-176916107724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66" y="2017713"/>
            <a:ext cx="4764043" cy="4114800"/>
          </a:xfrm>
        </p:spPr>
      </p:pic>
    </p:spTree>
    <p:extLst>
      <p:ext uri="{BB962C8B-B14F-4D97-AF65-F5344CB8AC3E}">
        <p14:creationId xmlns:p14="http://schemas.microsoft.com/office/powerpoint/2010/main" val="774728795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Lista de tablas o figuras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>
              <a:buFontTx/>
              <a:buAutoNum type="arabicPeriod"/>
              <a:defRPr/>
            </a:pPr>
            <a:r>
              <a:rPr lang="es-ES" noProof="0" dirty="0">
                <a:ea typeface="+mn-ea"/>
              </a:rPr>
              <a:t>Un perfil </a:t>
            </a:r>
            <a:r>
              <a:rPr lang="es-ES" i="1" noProof="0" dirty="0">
                <a:ea typeface="+mn-ea"/>
              </a:rPr>
              <a:t>Figura</a:t>
            </a:r>
            <a:endParaRPr lang="es-ES" noProof="0" dirty="0">
              <a:ea typeface="+mn-ea"/>
            </a:endParaRPr>
          </a:p>
          <a:p>
            <a:pPr marL="609600" indent="-609600">
              <a:buFontTx/>
              <a:buAutoNum type="arabicPeriod"/>
              <a:defRPr/>
            </a:pPr>
            <a:r>
              <a:rPr lang="es-ES" noProof="0" dirty="0">
                <a:ea typeface="+mn-ea"/>
              </a:rPr>
              <a:t>Aplicado a todos los texto</a:t>
            </a:r>
            <a:r>
              <a:rPr lang="es-ES" noProof="0" dirty="0"/>
              <a:t>s que acompañan una figura</a:t>
            </a:r>
            <a:endParaRPr lang="es-ES" noProof="0" dirty="0">
              <a:ea typeface="+mn-ea"/>
            </a:endParaRPr>
          </a:p>
          <a:p>
            <a:pPr marL="609600" indent="-609600">
              <a:buFontTx/>
              <a:buAutoNum type="arabicPeriod"/>
              <a:defRPr/>
            </a:pPr>
            <a:r>
              <a:rPr lang="es-ES" noProof="0" dirty="0">
                <a:ea typeface="+mn-ea"/>
              </a:rPr>
              <a:t>Crear lista</a:t>
            </a:r>
          </a:p>
          <a:p>
            <a:pPr marL="590550" indent="-533400">
              <a:buNone/>
              <a:defRPr/>
            </a:pPr>
            <a:endParaRPr lang="es-ES" noProof="0" dirty="0">
              <a:ea typeface="+mn-ea"/>
            </a:endParaRPr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CA4190-8D50-4E7F-84FB-05C3BB26778B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78" y="4661025"/>
            <a:ext cx="18716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08808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noProof="0" dirty="0"/>
              <a:t>Colaborar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noProof="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92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Apoyo técnico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Texto oculto</a:t>
            </a:r>
          </a:p>
          <a:p>
            <a:r>
              <a:rPr lang="es-ES" noProof="0" dirty="0"/>
              <a:t>Fragmentos – elementos rápidos</a:t>
            </a:r>
          </a:p>
          <a:p>
            <a:r>
              <a:rPr lang="es-ES" noProof="0" dirty="0"/>
              <a:t>Dividir la ventana</a:t>
            </a:r>
          </a:p>
          <a:p>
            <a:r>
              <a:rPr lang="es-ES" noProof="0" dirty="0"/>
              <a:t>Control de cambios</a:t>
            </a:r>
          </a:p>
          <a:p>
            <a:r>
              <a:rPr lang="es-ES" noProof="0" dirty="0"/>
              <a:t>Comparar las versiones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438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Principio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s-ES" altLang="nl-BE" noProof="0" dirty="0">
                <a:ea typeface="+mn-ea"/>
              </a:rPr>
              <a:t>Documentos en línea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s-ES" altLang="nl-BE" noProof="0" dirty="0"/>
              <a:t>Acceso selectivo y protegido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s-ES" altLang="nl-BE" noProof="0" dirty="0"/>
              <a:t>Evitar el </a:t>
            </a:r>
            <a:r>
              <a:rPr lang="es-ES" altLang="nl-BE" noProof="0" dirty="0" err="1"/>
              <a:t>correopara</a:t>
            </a:r>
            <a:r>
              <a:rPr lang="es-ES" altLang="nl-BE" noProof="0" dirty="0"/>
              <a:t> mandarse archivos</a:t>
            </a:r>
          </a:p>
          <a:p>
            <a:pPr>
              <a:lnSpc>
                <a:spcPct val="80000"/>
              </a:lnSpc>
              <a:buNone/>
              <a:defRPr/>
            </a:pPr>
            <a:endParaRPr lang="es-ES" altLang="nl-BE" noProof="0" dirty="0">
              <a:ea typeface="+mn-ea"/>
            </a:endParaRP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2101BE9-4EC7-4007-890C-E5900EB37D13}" type="slidenum">
              <a:rPr lang="en-US" altLang="nl-BE" sz="12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en-US" altLang="nl-BE" sz="1200" b="0"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476625"/>
            <a:ext cx="342106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521075"/>
            <a:ext cx="50482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48411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noProof="0" dirty="0">
                <a:ea typeface="+mj-ea"/>
              </a:rPr>
              <a:t>Plataformas</a:t>
            </a:r>
          </a:p>
        </p:txBody>
      </p:sp>
      <p:sp>
        <p:nvSpPr>
          <p:cNvPr id="440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Googe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drive – drive.google.com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OneDrive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(Dropbox es muy mala idea porque no hay acceso en solo </a:t>
            </a:r>
            <a:b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lectura )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Demo: un texto compartido </a:t>
            </a:r>
            <a:b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vía un enlace / dirección acortada por </a:t>
            </a:r>
            <a:r>
              <a:rPr lang="es-ES" altLang="nl-BE" b="1" noProof="0" dirty="0">
                <a:latin typeface="Corbel" panose="020B0503020204020204" pitchFamily="34" charset="0"/>
                <a:cs typeface="Corbel" panose="020B0503020204020204" pitchFamily="34" charset="0"/>
              </a:rPr>
              <a:t>cort.as</a:t>
            </a:r>
          </a:p>
          <a:p>
            <a:pPr lvl="1"/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E6D5258-1790-4B54-81C6-6269334050F1}" type="slidenum">
              <a:rPr lang="en-US" altLang="nl-BE" sz="12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en-US" altLang="nl-BE" sz="1200" b="0">
              <a:latin typeface="Arial" panose="020B0604020202020204" pitchFamily="34" charset="0"/>
            </a:endParaRPr>
          </a:p>
        </p:txBody>
      </p:sp>
      <p:pic>
        <p:nvPicPr>
          <p:cNvPr id="440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58" y="764709"/>
            <a:ext cx="3581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94939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/>
              <a:t>OneNote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1434010" y="2081284"/>
            <a:ext cx="8229600" cy="3446463"/>
          </a:xfrm>
        </p:spPr>
        <p:txBody>
          <a:bodyPr/>
          <a:lstStyle/>
          <a:p>
            <a:r>
              <a:rPr lang="es-ES" altLang="nl-BE" noProof="0" dirty="0"/>
              <a:t>Apuntes</a:t>
            </a:r>
          </a:p>
          <a:p>
            <a:r>
              <a:rPr lang="es-ES" altLang="nl-BE" noProof="0" dirty="0"/>
              <a:t>Texto e ilustraciones</a:t>
            </a:r>
          </a:p>
          <a:p>
            <a:endParaRPr lang="es-ES" altLang="nl-BE" noProof="0" dirty="0"/>
          </a:p>
          <a:p>
            <a:r>
              <a:rPr lang="es-ES" altLang="nl-BE" noProof="0" dirty="0"/>
              <a:t>Colaboración</a:t>
            </a:r>
          </a:p>
          <a:p>
            <a:r>
              <a:rPr lang="es-ES" altLang="nl-BE" noProof="0" dirty="0"/>
              <a:t>Ilustración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552428-90F1-4A04-B588-3DBC0DDCF756}" type="slidenum">
              <a:rPr lang="en-US" altLang="nl-BE"/>
              <a:pPr eaLnBrk="1" hangingPunct="1"/>
              <a:t>52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86366242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/>
              <a:t>Alternativas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52625" y="2286001"/>
            <a:ext cx="8229600" cy="3446463"/>
          </a:xfrm>
        </p:spPr>
        <p:txBody>
          <a:bodyPr/>
          <a:lstStyle/>
          <a:p>
            <a:pPr>
              <a:defRPr/>
            </a:pPr>
            <a:r>
              <a:rPr lang="es-ES" noProof="0" dirty="0" err="1">
                <a:hlinkClick r:id="rId3"/>
              </a:rPr>
              <a:t>Basqet</a:t>
            </a:r>
            <a:endParaRPr lang="es-ES" noProof="0" dirty="0"/>
          </a:p>
          <a:p>
            <a:pPr>
              <a:defRPr/>
            </a:pPr>
            <a:r>
              <a:rPr lang="es-ES" noProof="0" dirty="0" err="1">
                <a:hlinkClick r:id="rId4"/>
              </a:rPr>
              <a:t>Circusponies</a:t>
            </a:r>
            <a:r>
              <a:rPr lang="es-ES" noProof="0" dirty="0"/>
              <a:t> (Mac)</a:t>
            </a:r>
          </a:p>
          <a:p>
            <a:pPr>
              <a:defRPr/>
            </a:pPr>
            <a:r>
              <a:rPr lang="es-ES" noProof="0" dirty="0">
                <a:hlinkClick r:id="rId5"/>
              </a:rPr>
              <a:t>Evernote</a:t>
            </a:r>
            <a:endParaRPr lang="es-ES" noProof="0" dirty="0"/>
          </a:p>
          <a:p>
            <a:pPr>
              <a:defRPr/>
            </a:pPr>
            <a:r>
              <a:rPr lang="es-ES" noProof="0" dirty="0" err="1">
                <a:hlinkClick r:id="rId6"/>
              </a:rPr>
              <a:t>MobileNoter</a:t>
            </a:r>
            <a:endParaRPr lang="es-ES" noProof="0" dirty="0"/>
          </a:p>
          <a:p>
            <a:pPr marL="0" indent="0">
              <a:buNone/>
              <a:defRPr/>
            </a:pPr>
            <a:endParaRPr lang="es-ES" noProof="0" dirty="0"/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6B3068-E18B-445C-8D9A-853982A61DCD}" type="slidenum">
              <a:rPr lang="en-US" altLang="nl-BE"/>
              <a:pPr eaLnBrk="1" hangingPunct="1"/>
              <a:t>53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975664628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Office 365: una plataforma profesional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noProof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39D6-4224-47CF-AA2A-D23D146B3572}" type="slidenum">
              <a:rPr lang="nl-BE" smtClean="0"/>
              <a:t>54</a:t>
            </a:fld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204864"/>
            <a:ext cx="7272809" cy="387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510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OneDrive vs Dropbox</a:t>
            </a:r>
          </a:p>
        </p:txBody>
      </p:sp>
      <p:sp>
        <p:nvSpPr>
          <p:cNvPr id="450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DB: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simpre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sincronizado / archivos compartidos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suiempre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visibles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OD: sincronización  opcional (W8.1) / los archivos compartidos por otros no comen espacio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OD: posibilidad de compartir en solo lectura</a:t>
            </a:r>
          </a:p>
        </p:txBody>
      </p:sp>
      <p:sp>
        <p:nvSpPr>
          <p:cNvPr id="45060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92D2555-676D-40F5-9F12-E5517BB9BF67}" type="slidenum">
              <a:rPr lang="en-US" altLang="nl-BE" sz="1200" b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en-US" altLang="nl-BE" sz="12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710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Plataformas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615894"/>
              </p:ext>
            </p:extLst>
          </p:nvPr>
        </p:nvGraphicFramePr>
        <p:xfrm>
          <a:off x="1801504" y="1949475"/>
          <a:ext cx="9280480" cy="458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84">
                <a:tc>
                  <a:txBody>
                    <a:bodyPr/>
                    <a:lstStyle/>
                    <a:p>
                      <a:r>
                        <a:rPr lang="fr-BE" sz="1800" dirty="0"/>
                        <a:t>Google drive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fr-BE" sz="1800" dirty="0" err="1"/>
                        <a:t>Onedrive</a:t>
                      </a:r>
                      <a:r>
                        <a:rPr lang="fr-BE" sz="1800" dirty="0"/>
                        <a:t> Office </a:t>
                      </a:r>
                      <a:r>
                        <a:rPr lang="fr-BE" sz="1800" dirty="0" err="1"/>
                        <a:t>WebApps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fr-BE" sz="1800" dirty="0"/>
                        <a:t>ZOHO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fr-BE" sz="1800" dirty="0"/>
                        <a:t>Office 365</a:t>
                      </a:r>
                      <a:endParaRPr lang="nl-BE" sz="18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95">
                <a:tc>
                  <a:txBody>
                    <a:bodyPr/>
                    <a:lstStyle/>
                    <a:p>
                      <a:r>
                        <a:rPr lang="fr-BE" sz="1800" dirty="0" err="1"/>
                        <a:t>Documentos</a:t>
                      </a:r>
                      <a:r>
                        <a:rPr lang="fr-BE" sz="1800" dirty="0"/>
                        <a:t>,</a:t>
                      </a:r>
                      <a:r>
                        <a:rPr lang="fr-BE" sz="1800" baseline="0" dirty="0"/>
                        <a:t> </a:t>
                      </a:r>
                      <a:r>
                        <a:rPr lang="fr-BE" sz="1800" baseline="0" dirty="0" err="1"/>
                        <a:t>hoja</a:t>
                      </a:r>
                      <a:r>
                        <a:rPr lang="fr-BE" sz="1800" baseline="0" dirty="0"/>
                        <a:t> de </a:t>
                      </a:r>
                      <a:r>
                        <a:rPr lang="fr-BE" sz="1800" baseline="0" dirty="0" err="1"/>
                        <a:t>cálculo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fr-BE" sz="1800" dirty="0" err="1"/>
                        <a:t>Documentos</a:t>
                      </a:r>
                      <a:r>
                        <a:rPr lang="fr-BE" sz="1800" dirty="0"/>
                        <a:t>,</a:t>
                      </a:r>
                      <a:r>
                        <a:rPr lang="fr-BE" sz="1800" baseline="0" dirty="0"/>
                        <a:t> </a:t>
                      </a:r>
                      <a:r>
                        <a:rPr lang="fr-BE" sz="1800" baseline="0" dirty="0" err="1"/>
                        <a:t>hoja</a:t>
                      </a:r>
                      <a:r>
                        <a:rPr lang="fr-BE" sz="1800" baseline="0" dirty="0"/>
                        <a:t> de </a:t>
                      </a:r>
                      <a:r>
                        <a:rPr lang="fr-BE" sz="1800" baseline="0" dirty="0" err="1"/>
                        <a:t>cálculo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fr-BE" sz="1800" dirty="0" err="1"/>
                        <a:t>Documentos</a:t>
                      </a:r>
                      <a:r>
                        <a:rPr lang="fr-BE" sz="1800" dirty="0"/>
                        <a:t>,</a:t>
                      </a:r>
                      <a:r>
                        <a:rPr lang="fr-BE" sz="1800" baseline="0" dirty="0"/>
                        <a:t> </a:t>
                      </a:r>
                      <a:r>
                        <a:rPr lang="fr-BE" sz="1800" baseline="0" dirty="0" err="1"/>
                        <a:t>hoja</a:t>
                      </a:r>
                      <a:r>
                        <a:rPr lang="fr-BE" sz="1800" baseline="0" dirty="0"/>
                        <a:t> de </a:t>
                      </a:r>
                      <a:r>
                        <a:rPr lang="fr-BE" sz="1800" baseline="0" dirty="0" err="1"/>
                        <a:t>cálculo</a:t>
                      </a:r>
                      <a:endParaRPr lang="nl-BE" sz="1800" dirty="0"/>
                    </a:p>
                  </a:txBody>
                  <a:tcPr marT="45729" marB="45729"/>
                </a:tc>
                <a:tc rowSpan="7">
                  <a:txBody>
                    <a:bodyPr/>
                    <a:lstStyle/>
                    <a:p>
                      <a:r>
                        <a:rPr lang="fr-BE" sz="1800" dirty="0" err="1"/>
                        <a:t>Todo</a:t>
                      </a:r>
                      <a:r>
                        <a:rPr lang="fr-BE" sz="1800" dirty="0"/>
                        <a:t> y/</a:t>
                      </a:r>
                      <a:r>
                        <a:rPr lang="fr-BE" sz="1800" dirty="0" err="1"/>
                        <a:t>pero</a:t>
                      </a:r>
                      <a:r>
                        <a:rPr lang="fr-BE" sz="1800" dirty="0"/>
                        <a:t> es </a:t>
                      </a:r>
                      <a:r>
                        <a:rPr lang="fr-BE" sz="1800" dirty="0" err="1"/>
                        <a:t>comercial</a:t>
                      </a:r>
                      <a:endParaRPr lang="nl-BE" sz="18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6">
                <a:tc>
                  <a:txBody>
                    <a:bodyPr/>
                    <a:lstStyle/>
                    <a:p>
                      <a:r>
                        <a:rPr lang="fr-BE" sz="1800" dirty="0" err="1"/>
                        <a:t>Presentaciones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Presentaciones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9" marB="45729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6">
                <a:tc>
                  <a:txBody>
                    <a:bodyPr/>
                    <a:lstStyle/>
                    <a:p>
                      <a:r>
                        <a:rPr lang="fr-BE" sz="1800" dirty="0" err="1"/>
                        <a:t>Dibujar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9" marB="45729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6"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Apuntes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Apuntes</a:t>
                      </a:r>
                      <a:endParaRPr lang="nl-BE" sz="1800" dirty="0"/>
                    </a:p>
                  </a:txBody>
                  <a:tcPr marT="45729" marB="45729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95">
                <a:tc>
                  <a:txBody>
                    <a:bodyPr/>
                    <a:lstStyle/>
                    <a:p>
                      <a:r>
                        <a:rPr lang="fr-BE" sz="1800" dirty="0" err="1"/>
                        <a:t>Formularios</a:t>
                      </a:r>
                      <a:r>
                        <a:rPr lang="fr-BE" sz="1800" baseline="0" dirty="0"/>
                        <a:t> (</a:t>
                      </a:r>
                      <a:r>
                        <a:rPr lang="fr-BE" sz="1800" baseline="0" dirty="0" err="1"/>
                        <a:t>encuestas</a:t>
                      </a:r>
                      <a:r>
                        <a:rPr lang="fr-BE" sz="1800" baseline="0" dirty="0"/>
                        <a:t>)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Formularios</a:t>
                      </a:r>
                      <a:r>
                        <a:rPr lang="fr-BE" sz="1800" baseline="0" dirty="0"/>
                        <a:t> (</a:t>
                      </a:r>
                      <a:r>
                        <a:rPr lang="fr-BE" sz="1800" baseline="0" dirty="0" err="1"/>
                        <a:t>encuestas</a:t>
                      </a:r>
                      <a:r>
                        <a:rPr lang="fr-BE" sz="1800" baseline="0" dirty="0"/>
                        <a:t>)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9" marB="45729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42"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Abrir</a:t>
                      </a:r>
                      <a:r>
                        <a:rPr lang="fr-BE" sz="1800" dirty="0"/>
                        <a:t> </a:t>
                      </a:r>
                      <a:r>
                        <a:rPr lang="fr-BE" sz="1800" dirty="0" err="1"/>
                        <a:t>desde</a:t>
                      </a:r>
                      <a:r>
                        <a:rPr lang="fr-BE" sz="1800" dirty="0"/>
                        <a:t> y </a:t>
                      </a:r>
                      <a:r>
                        <a:rPr lang="fr-BE" sz="1800" dirty="0" err="1"/>
                        <a:t>guardar</a:t>
                      </a:r>
                      <a:r>
                        <a:rPr lang="fr-BE" sz="1800" dirty="0"/>
                        <a:t> </a:t>
                      </a:r>
                      <a:r>
                        <a:rPr lang="fr-BE" sz="1800" dirty="0" err="1"/>
                        <a:t>desde</a:t>
                      </a:r>
                      <a:r>
                        <a:rPr lang="fr-BE" sz="1800" dirty="0"/>
                        <a:t> Office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9" marB="45729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42"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Herramientas</a:t>
                      </a:r>
                      <a:r>
                        <a:rPr lang="fr-BE" sz="1800" dirty="0"/>
                        <a:t> de </a:t>
                      </a:r>
                      <a:r>
                        <a:rPr lang="fr-BE" sz="1800" dirty="0" err="1"/>
                        <a:t>colaboración</a:t>
                      </a:r>
                      <a:endParaRPr lang="nl-BE" sz="1800" dirty="0"/>
                    </a:p>
                  </a:txBody>
                  <a:tcPr marT="45729" marB="45729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378437-F70B-4CB4-AB2B-24D226BF4B6F}" type="slidenum">
              <a:rPr lang="nl-BE" altLang="nl-BE" sz="12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nl-BE" altLang="nl-BE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70416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ZOHO.com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54276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F72453-F810-4BF7-8287-5ED35CA85753}" type="slidenum">
              <a:rPr lang="nl-BE" altLang="nl-BE" sz="12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nl-BE" altLang="nl-BE" sz="1200" b="0">
              <a:latin typeface="Arial" panose="020B0604020202020204" pitchFamily="34" charset="0"/>
            </a:endParaRP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122489"/>
            <a:ext cx="76581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26266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Feng Office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ZOHO en tu propio servidor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10EC61-85DE-4E35-8E17-A06392463C26}" type="slidenum">
              <a:rPr lang="en-US" altLang="nl-BE" sz="1200" b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en-US" altLang="nl-BE" sz="12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889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Google drive</a:t>
            </a:r>
          </a:p>
        </p:txBody>
      </p:sp>
      <p:sp>
        <p:nvSpPr>
          <p:cNvPr id="563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Drive.google.com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CCCDEA-F131-4EC4-B12B-B7C9CCCDC0E5}" type="slidenum">
              <a:rPr lang="en-US" altLang="nl-BE" sz="12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en-US" altLang="nl-BE" sz="1200" b="0">
              <a:latin typeface="Arial" panose="020B0604020202020204" pitchFamily="34" charset="0"/>
            </a:endParaRP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068638"/>
            <a:ext cx="465613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10558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Evitar las trampas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Cosas que hacer</a:t>
            </a:r>
          </a:p>
          <a:p>
            <a:r>
              <a:rPr lang="es-ES" noProof="0" dirty="0"/>
              <a:t>Cosas que evitar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663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¿Inquieto por la seguridad?</a:t>
            </a:r>
          </a:p>
        </p:txBody>
      </p:sp>
      <p:sp>
        <p:nvSpPr>
          <p:cNvPr id="53251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Base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Microsoft Security Essentials</a:t>
            </a:r>
          </a:p>
          <a:p>
            <a:pPr lvl="1"/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Malwarebytes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antimalware</a:t>
            </a:r>
          </a:p>
          <a:p>
            <a:pPr lvl="1"/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SUPERantipsyware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ESET online scanner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Una buena dosis de desconfianza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Y cuidado con brechas en la privacidad (FB)</a:t>
            </a: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36AA55-027F-446D-BDAE-8A587422FE60}" type="slidenum">
              <a:rPr lang="en-US" altLang="nl-BE">
                <a:solidFill>
                  <a:srgbClr val="898989"/>
                </a:solidFill>
              </a:rPr>
              <a:pPr/>
              <a:t>60</a:t>
            </a:fld>
            <a:endParaRPr lang="en-US" altLang="nl-B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38568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Malwarebytes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www.malwarebytes.org</a:t>
            </a: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6E0614-3208-409A-9DF4-4FE1620623AE}" type="slidenum">
              <a:rPr lang="en-US" altLang="nl-BE">
                <a:solidFill>
                  <a:srgbClr val="898989"/>
                </a:solidFill>
              </a:rPr>
              <a:pPr/>
              <a:t>61</a:t>
            </a:fld>
            <a:endParaRPr lang="en-US" altLang="nl-BE">
              <a:solidFill>
                <a:srgbClr val="898989"/>
              </a:solidFill>
            </a:endParaRP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997200"/>
            <a:ext cx="52578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571655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Microsoft: más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http://www.microsoft.com/nl-nl/security/pc-security/default.asp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Microsoft Safety Scanner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Microsoft Security Essentials (en Win8)</a:t>
            </a:r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FA26EF-F08D-4039-AC18-FACB15D87C42}" type="slidenum">
              <a:rPr lang="en-US" altLang="nl-BE">
                <a:solidFill>
                  <a:srgbClr val="898989"/>
                </a:solidFill>
              </a:rPr>
              <a:pPr/>
              <a:t>62</a:t>
            </a:fld>
            <a:endParaRPr lang="en-US" altLang="nl-B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586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Seguridad: un par de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buNone/>
              <a:defRPr/>
            </a:pPr>
            <a:r>
              <a:rPr lang="es-ES" noProof="0" dirty="0" err="1">
                <a:ea typeface="+mn-ea"/>
              </a:rPr>
              <a:t>See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how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easily</a:t>
            </a:r>
            <a:r>
              <a:rPr lang="es-ES" noProof="0" dirty="0">
                <a:ea typeface="+mn-ea"/>
              </a:rPr>
              <a:t> freaks can </a:t>
            </a:r>
            <a:r>
              <a:rPr lang="es-ES" noProof="0" dirty="0" err="1">
                <a:ea typeface="+mn-ea"/>
              </a:rPr>
              <a:t>take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over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your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life</a:t>
            </a:r>
            <a:br>
              <a:rPr lang="es-ES" noProof="0" dirty="0">
                <a:ea typeface="+mn-ea"/>
              </a:rPr>
            </a:br>
            <a:r>
              <a:rPr lang="es-ES" noProof="0" dirty="0">
                <a:ea typeface="+mn-ea"/>
                <a:hlinkClick r:id="rId3"/>
              </a:rPr>
              <a:t>http://youtu.be/Rn4Rupla11M</a:t>
            </a:r>
            <a:br>
              <a:rPr lang="es-ES" noProof="0" dirty="0">
                <a:ea typeface="+mn-ea"/>
              </a:rPr>
            </a:br>
            <a:r>
              <a:rPr lang="es-ES" noProof="0" dirty="0">
                <a:ea typeface="+mn-ea"/>
                <a:hlinkClick r:id="rId4"/>
              </a:rPr>
              <a:t>http://youtu.be/nyBAozUjGes</a:t>
            </a:r>
            <a:r>
              <a:rPr lang="es-ES" noProof="0" dirty="0">
                <a:ea typeface="+mn-ea"/>
              </a:rPr>
              <a:t> </a:t>
            </a:r>
          </a:p>
          <a:p>
            <a:pPr>
              <a:buNone/>
              <a:defRPr/>
            </a:pPr>
            <a:r>
              <a:rPr lang="es-ES" noProof="0" dirty="0">
                <a:ea typeface="+mn-ea"/>
              </a:rPr>
              <a:t>Man In The </a:t>
            </a:r>
            <a:r>
              <a:rPr lang="es-ES" noProof="0" dirty="0" err="1">
                <a:ea typeface="+mn-ea"/>
              </a:rPr>
              <a:t>Middle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Attack</a:t>
            </a:r>
            <a:r>
              <a:rPr lang="es-ES" noProof="0" dirty="0">
                <a:ea typeface="+mn-ea"/>
              </a:rPr>
              <a:t> - </a:t>
            </a:r>
            <a:r>
              <a:rPr lang="es-ES" noProof="0" dirty="0" err="1">
                <a:ea typeface="+mn-ea"/>
              </a:rPr>
              <a:t>Ethical</a:t>
            </a:r>
            <a:r>
              <a:rPr lang="es-ES" noProof="0" dirty="0">
                <a:ea typeface="+mn-ea"/>
              </a:rPr>
              <a:t> Hacking </a:t>
            </a:r>
            <a:r>
              <a:rPr lang="es-ES" noProof="0" dirty="0" err="1">
                <a:ea typeface="+mn-ea"/>
              </a:rPr>
              <a:t>Example</a:t>
            </a:r>
            <a:r>
              <a:rPr lang="es-ES" noProof="0" dirty="0">
                <a:ea typeface="+mn-ea"/>
              </a:rPr>
              <a:t> </a:t>
            </a:r>
            <a:br>
              <a:rPr lang="es-ES" noProof="0" dirty="0">
                <a:ea typeface="+mn-ea"/>
              </a:rPr>
            </a:br>
            <a:r>
              <a:rPr lang="es-ES" noProof="0" dirty="0">
                <a:ea typeface="+mn-ea"/>
                <a:hlinkClick r:id="rId5"/>
              </a:rPr>
              <a:t>http://youtu.be/-hd7XG-b6uk</a:t>
            </a:r>
            <a:r>
              <a:rPr lang="es-ES" noProof="0" dirty="0">
                <a:ea typeface="+mn-ea"/>
              </a:rPr>
              <a:t> </a:t>
            </a:r>
          </a:p>
          <a:p>
            <a:pPr>
              <a:buNone/>
              <a:defRPr/>
            </a:pPr>
            <a:r>
              <a:rPr lang="es-ES" noProof="0" dirty="0">
                <a:ea typeface="+mn-ea"/>
              </a:rPr>
              <a:t>WIFI - Man in </a:t>
            </a:r>
            <a:r>
              <a:rPr lang="es-ES" noProof="0" dirty="0" err="1">
                <a:ea typeface="+mn-ea"/>
              </a:rPr>
              <a:t>the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Middle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Attack</a:t>
            </a:r>
            <a:r>
              <a:rPr lang="es-ES" noProof="0" dirty="0">
                <a:ea typeface="+mn-ea"/>
              </a:rPr>
              <a:t> </a:t>
            </a:r>
            <a:br>
              <a:rPr lang="es-ES" noProof="0" dirty="0">
                <a:ea typeface="+mn-ea"/>
              </a:rPr>
            </a:br>
            <a:r>
              <a:rPr lang="es-ES" noProof="0" dirty="0">
                <a:ea typeface="+mn-ea"/>
                <a:hlinkClick r:id="rId6"/>
              </a:rPr>
              <a:t>http://youtu.be/CunOukfJkSE</a:t>
            </a:r>
            <a:r>
              <a:rPr lang="es-ES" noProof="0" dirty="0">
                <a:ea typeface="+mn-ea"/>
              </a:rPr>
              <a:t> </a:t>
            </a:r>
          </a:p>
          <a:p>
            <a:pPr>
              <a:buNone/>
              <a:defRPr/>
            </a:pPr>
            <a:r>
              <a:rPr lang="es-ES" noProof="0" dirty="0" err="1">
                <a:ea typeface="+mn-ea"/>
              </a:rPr>
              <a:t>How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to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survive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botnet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attacks</a:t>
            </a:r>
            <a:r>
              <a:rPr lang="es-ES" noProof="0" dirty="0">
                <a:ea typeface="+mn-ea"/>
              </a:rPr>
              <a:t> - </a:t>
            </a:r>
            <a:r>
              <a:rPr lang="es-ES" noProof="0" dirty="0" err="1">
                <a:ea typeface="+mn-ea"/>
              </a:rPr>
              <a:t>Understanding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Botnets</a:t>
            </a:r>
            <a:r>
              <a:rPr lang="es-ES" noProof="0" dirty="0">
                <a:ea typeface="+mn-ea"/>
              </a:rPr>
              <a:t> and DDOS </a:t>
            </a:r>
            <a:r>
              <a:rPr lang="es-ES" noProof="0" dirty="0" err="1">
                <a:ea typeface="+mn-ea"/>
              </a:rPr>
              <a:t>attacks</a:t>
            </a:r>
            <a:r>
              <a:rPr lang="es-ES" noProof="0" dirty="0">
                <a:ea typeface="+mn-ea"/>
              </a:rPr>
              <a:t> for </a:t>
            </a:r>
            <a:r>
              <a:rPr lang="es-ES" noProof="0" dirty="0" err="1">
                <a:ea typeface="+mn-ea"/>
              </a:rPr>
              <a:t>dummies</a:t>
            </a:r>
            <a:br>
              <a:rPr lang="es-ES" noProof="0" dirty="0">
                <a:ea typeface="+mn-ea"/>
              </a:rPr>
            </a:br>
            <a:r>
              <a:rPr lang="es-ES" noProof="0" dirty="0">
                <a:ea typeface="+mn-ea"/>
                <a:hlinkClick r:id="rId7"/>
              </a:rPr>
              <a:t>http://youtu.be/1YiYBoeci7k</a:t>
            </a:r>
            <a:r>
              <a:rPr lang="es-ES" noProof="0" dirty="0">
                <a:ea typeface="+mn-ea"/>
              </a:rPr>
              <a:t> </a:t>
            </a:r>
          </a:p>
          <a:p>
            <a:pPr>
              <a:buNone/>
              <a:defRPr/>
            </a:pPr>
            <a:r>
              <a:rPr lang="es-ES" noProof="0" dirty="0" err="1">
                <a:ea typeface="+mn-ea"/>
              </a:rPr>
              <a:t>Playlist</a:t>
            </a:r>
            <a:r>
              <a:rPr lang="es-ES" noProof="0" dirty="0">
                <a:ea typeface="+mn-ea"/>
              </a:rPr>
              <a:t> http://tinyurl.com/kaddzlj</a:t>
            </a:r>
          </a:p>
          <a:p>
            <a:pPr>
              <a:buNone/>
              <a:defRPr/>
            </a:pPr>
            <a:endParaRPr lang="es-ES" noProof="0" dirty="0">
              <a:ea typeface="+mn-ea"/>
            </a:endParaRPr>
          </a:p>
          <a:p>
            <a:pPr>
              <a:buNone/>
              <a:defRPr/>
            </a:pPr>
            <a:endParaRPr lang="es-ES" noProof="0" dirty="0">
              <a:ea typeface="+mn-ea"/>
            </a:endParaRPr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88BB82-2D36-4A3A-ABE0-EDDF82770102}" type="slidenum">
              <a:rPr lang="en-US" altLang="nl-BE">
                <a:solidFill>
                  <a:srgbClr val="898989"/>
                </a:solidFill>
              </a:rPr>
              <a:pPr/>
              <a:t>63</a:t>
            </a:fld>
            <a:endParaRPr lang="en-US" altLang="nl-B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407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Vuestras herramientas: escritura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noProof="0" dirty="0"/>
              <a:t>Diccionarios </a:t>
            </a:r>
          </a:p>
          <a:p>
            <a:pPr lvl="1"/>
            <a:r>
              <a:rPr lang="es-ES" sz="2400" noProof="0" dirty="0"/>
              <a:t>unilingües, traducción, temáticos</a:t>
            </a:r>
          </a:p>
          <a:p>
            <a:r>
              <a:rPr lang="es-ES" sz="2800" noProof="0" dirty="0"/>
              <a:t>Verificación de ortografía</a:t>
            </a:r>
          </a:p>
          <a:p>
            <a:pPr lvl="1"/>
            <a:r>
              <a:rPr lang="es-ES" sz="2400" noProof="0" dirty="0"/>
              <a:t>Word, LibreOffice.org</a:t>
            </a:r>
          </a:p>
          <a:p>
            <a:r>
              <a:rPr lang="es-ES" sz="2800" noProof="0" dirty="0"/>
              <a:t>Diccionarios en línea</a:t>
            </a:r>
          </a:p>
          <a:p>
            <a:pPr lvl="1"/>
            <a:r>
              <a:rPr lang="es-ES" sz="2400" noProof="0" dirty="0"/>
              <a:t>www.rae.es/</a:t>
            </a:r>
            <a:r>
              <a:rPr lang="es-ES" sz="2400" i="1" noProof="0" dirty="0"/>
              <a:t>palabra</a:t>
            </a:r>
          </a:p>
          <a:p>
            <a:r>
              <a:rPr lang="es-ES" sz="2800" noProof="0" dirty="0"/>
              <a:t>Corpus</a:t>
            </a:r>
          </a:p>
          <a:p>
            <a:pPr lvl="1"/>
            <a:r>
              <a:rPr lang="es-ES" sz="2400" noProof="0" dirty="0"/>
              <a:t>www.corpusdelespanol.org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1410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Corpus del español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Buscar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65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8546" y="2500307"/>
            <a:ext cx="5214974" cy="400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3217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err="1"/>
              <a:t>Corpusdelespañol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Resultado: palabra en contexto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66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1" y="2857497"/>
            <a:ext cx="5014599" cy="385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1790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err="1"/>
              <a:t>Linguee</a:t>
            </a:r>
            <a:r>
              <a:rPr lang="es-ES" noProof="0" dirty="0"/>
              <a:t>: traducción en contexto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381" y="2031360"/>
            <a:ext cx="8367029" cy="4114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293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C10C7-0354-4F1B-B3D2-9C5B23CD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Deepl.com: </a:t>
            </a:r>
            <a:r>
              <a:rPr lang="nl-BE" dirty="0" err="1"/>
              <a:t>traducción</a:t>
            </a:r>
            <a:r>
              <a:rPr lang="nl-BE" dirty="0"/>
              <a:t> de </a:t>
            </a:r>
            <a:r>
              <a:rPr lang="nl-BE" dirty="0" err="1"/>
              <a:t>textos</a:t>
            </a:r>
            <a:r>
              <a:rPr lang="nl-BE" dirty="0"/>
              <a:t> </a:t>
            </a:r>
            <a:r>
              <a:rPr lang="nl-BE" dirty="0" err="1"/>
              <a:t>seguidos</a:t>
            </a:r>
            <a:endParaRPr lang="es-ES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B5F0C82-1F1E-4D83-9F11-8175D8BF6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89" r="51411" b="6320"/>
          <a:stretch/>
        </p:blipFill>
        <p:spPr>
          <a:xfrm>
            <a:off x="2612708" y="1798320"/>
            <a:ext cx="6561772" cy="643341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9CF5FA-84D4-496C-9E2D-8E8BC9E5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3379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¿Cómo decir (de otra manera)?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Sinonimia.net</a:t>
            </a:r>
          </a:p>
          <a:p>
            <a:r>
              <a:rPr lang="es-ES" noProof="0" dirty="0"/>
              <a:t>Sinonimos.org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87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Colaborar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err="1"/>
              <a:t>Onedrive</a:t>
            </a:r>
            <a:endParaRPr lang="es-ES" noProof="0" dirty="0"/>
          </a:p>
          <a:p>
            <a:r>
              <a:rPr lang="es-ES" noProof="0" dirty="0" err="1"/>
              <a:t>Onenote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5375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Sinonimia.net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Definiciones con la palabra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70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2564905"/>
            <a:ext cx="5252839" cy="393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102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Sinonimos.org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 sinonimos.org/</a:t>
            </a:r>
            <a:r>
              <a:rPr lang="es-ES" i="1" noProof="0" dirty="0"/>
              <a:t>palabra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71</a:t>
            </a:fld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708920"/>
            <a:ext cx="5056436" cy="3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9732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ea typeface="Tahoma"/>
                <a:cs typeface="Tahoma"/>
              </a:rPr>
              <a:t>¿Preguntas?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ea typeface="Tahoma"/>
                <a:cs typeface="Tahoma"/>
              </a:rPr>
              <a:t>Hans Le Roy</a:t>
            </a:r>
          </a:p>
          <a:p>
            <a:r>
              <a:rPr lang="es-ES" noProof="0" dirty="0">
                <a:ea typeface="Tahoma"/>
                <a:cs typeface="Tahoma"/>
                <a:hlinkClick r:id="rId3"/>
              </a:rPr>
              <a:t>www.hlrnet.com</a:t>
            </a:r>
          </a:p>
          <a:p>
            <a:r>
              <a:rPr lang="es-ES" noProof="0" dirty="0">
                <a:ea typeface="Tahoma"/>
                <a:cs typeface="Tahoma"/>
              </a:rPr>
              <a:t>hans.leroy@odisee.be</a:t>
            </a:r>
          </a:p>
          <a:p>
            <a:r>
              <a:rPr lang="es-ES" noProof="0" dirty="0">
                <a:ea typeface="Tahoma"/>
                <a:cs typeface="Tahoma"/>
              </a:rPr>
              <a:t>hlr@hlrnet.com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97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Textos largos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err="1"/>
              <a:t>Indices</a:t>
            </a:r>
            <a:endParaRPr lang="es-ES" noProof="0" dirty="0"/>
          </a:p>
          <a:p>
            <a:r>
              <a:rPr lang="es-ES" noProof="0" dirty="0"/>
              <a:t>Listas de ilustraciones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4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Publicar en línea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Una bitácora</a:t>
            </a:r>
          </a:p>
          <a:p>
            <a:r>
              <a:rPr lang="es-ES" noProof="0" dirty="0"/>
              <a:t>Ejemplos: tapas, los Erasmus, </a:t>
            </a:r>
            <a:r>
              <a:rPr lang="es-ES" noProof="0" dirty="0" err="1"/>
              <a:t>ecs</a:t>
            </a:r>
            <a:endParaRPr lang="es-ES" noProof="0" dirty="0"/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700890"/>
      </p:ext>
    </p:extLst>
  </p:cSld>
  <p:clrMapOvr>
    <a:masterClrMapping/>
  </p:clrMapOvr>
</p:sld>
</file>

<file path=ppt/theme/theme1.xml><?xml version="1.0" encoding="utf-8"?>
<a:theme xmlns:a="http://schemas.openxmlformats.org/drawingml/2006/main" name="ren-gt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rg34-nascholingcorrigeren</Template>
  <TotalTime>0</TotalTime>
  <Words>1786</Words>
  <Application>Microsoft Office PowerPoint</Application>
  <PresentationFormat>Breedbeeld</PresentationFormat>
  <Paragraphs>498</Paragraphs>
  <Slides>72</Slides>
  <Notes>70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72</vt:i4>
      </vt:variant>
    </vt:vector>
  </HeadingPairs>
  <TitlesOfParts>
    <vt:vector size="79" baseType="lpstr">
      <vt:lpstr>Arial</vt:lpstr>
      <vt:lpstr>Calibri</vt:lpstr>
      <vt:lpstr>Corbel</vt:lpstr>
      <vt:lpstr>Tahoma</vt:lpstr>
      <vt:lpstr>Times New Roman</vt:lpstr>
      <vt:lpstr>Wingdings</vt:lpstr>
      <vt:lpstr>ren-gt</vt:lpstr>
      <vt:lpstr>Ayudas de escritura</vt:lpstr>
      <vt:lpstr>Plan </vt:lpstr>
      <vt:lpstr>Tipos de texto</vt:lpstr>
      <vt:lpstr>Apoyo lingüístico</vt:lpstr>
      <vt:lpstr>Apoyo técnico</vt:lpstr>
      <vt:lpstr>Evitar las trampas</vt:lpstr>
      <vt:lpstr>Colaborar</vt:lpstr>
      <vt:lpstr>Textos largos</vt:lpstr>
      <vt:lpstr>Publicar en línea</vt:lpstr>
      <vt:lpstr>Wordpress</vt:lpstr>
      <vt:lpstr>Preguntas frecuentes</vt:lpstr>
      <vt:lpstr>Tablas</vt:lpstr>
      <vt:lpstr>Tablas</vt:lpstr>
      <vt:lpstr>Ilustraciones en tablas</vt:lpstr>
      <vt:lpstr>Posicionar verticalmente</vt:lpstr>
      <vt:lpstr>Autocorrección</vt:lpstr>
      <vt:lpstr>Opciones &gt; Revisión</vt:lpstr>
      <vt:lpstr>Opciones de autocorrección</vt:lpstr>
      <vt:lpstr>Autoformato</vt:lpstr>
      <vt:lpstr>Fragmentos/ bloques de creación</vt:lpstr>
      <vt:lpstr>Revisar, Control de cambios</vt:lpstr>
      <vt:lpstr>Si no se guardaron cambios</vt:lpstr>
      <vt:lpstr>Word: Revisar</vt:lpstr>
      <vt:lpstr>¿Dibujar?</vt:lpstr>
      <vt:lpstr>PDF</vt:lpstr>
      <vt:lpstr>Varios</vt:lpstr>
      <vt:lpstr>Varios</vt:lpstr>
      <vt:lpstr>Varios</vt:lpstr>
      <vt:lpstr>Do’s y dont’s: antidesliz para textos</vt:lpstr>
      <vt:lpstr>El problema…</vt:lpstr>
      <vt:lpstr>Nunca nunca…</vt:lpstr>
      <vt:lpstr>Pistas 1</vt:lpstr>
      <vt:lpstr>Pistas 2</vt:lpstr>
      <vt:lpstr>Textos largos</vt:lpstr>
      <vt:lpstr>Para empezar</vt:lpstr>
      <vt:lpstr>Una sección</vt:lpstr>
      <vt:lpstr>Header/footer para esta sección</vt:lpstr>
      <vt:lpstr>En una sección</vt:lpstr>
      <vt:lpstr>Referencias</vt:lpstr>
      <vt:lpstr>Word: referencias bibliográficas (desde 2007)</vt:lpstr>
      <vt:lpstr>Aplicar un estilo / perfil</vt:lpstr>
      <vt:lpstr>Modificar un estilo / perfil</vt:lpstr>
      <vt:lpstr>Tabla de contenidos</vt:lpstr>
      <vt:lpstr>Tabla automatizada</vt:lpstr>
      <vt:lpstr>Problemas</vt:lpstr>
      <vt:lpstr>Evitar que aparezcan títulos de las páginas sin número</vt:lpstr>
      <vt:lpstr>Crear índice – marcar entradas, insertar índice</vt:lpstr>
      <vt:lpstr>Lista de tablas o figuras</vt:lpstr>
      <vt:lpstr>Colaborar</vt:lpstr>
      <vt:lpstr>Principio</vt:lpstr>
      <vt:lpstr>Plataformas</vt:lpstr>
      <vt:lpstr>OneNote</vt:lpstr>
      <vt:lpstr>Alternativas</vt:lpstr>
      <vt:lpstr>Office 365: una plataforma profesional</vt:lpstr>
      <vt:lpstr>OneDrive vs Dropbox</vt:lpstr>
      <vt:lpstr>Plataformas</vt:lpstr>
      <vt:lpstr>ZOHO.com</vt:lpstr>
      <vt:lpstr>Feng Office</vt:lpstr>
      <vt:lpstr>Google drive</vt:lpstr>
      <vt:lpstr>¿Inquieto por la seguridad?</vt:lpstr>
      <vt:lpstr>Malwarebytes</vt:lpstr>
      <vt:lpstr>Microsoft: más</vt:lpstr>
      <vt:lpstr>Seguridad: un par de videos</vt:lpstr>
      <vt:lpstr>Vuestras herramientas: escritura</vt:lpstr>
      <vt:lpstr>Corpus del español</vt:lpstr>
      <vt:lpstr>Corpusdelespañol</vt:lpstr>
      <vt:lpstr>Linguee: traducción en contexto</vt:lpstr>
      <vt:lpstr>Deepl.com: traducción de textos seguidos</vt:lpstr>
      <vt:lpstr>¿Cómo decir (de otra manera)?</vt:lpstr>
      <vt:lpstr>Sinonimia.net</vt:lpstr>
      <vt:lpstr>Sinonimos.org</vt:lpstr>
      <vt:lpstr>¿Preguntas?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Ayudas de escritura</dc:title>
  <dc:creator/>
  <cp:lastModifiedBy/>
  <cp:revision>7</cp:revision>
  <dcterms:created xsi:type="dcterms:W3CDTF">2012-07-30T23:35:21Z</dcterms:created>
  <dcterms:modified xsi:type="dcterms:W3CDTF">2020-10-18T13:23:18Z</dcterms:modified>
</cp:coreProperties>
</file>